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8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9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10" r:id="rId4"/>
    <p:sldMasterId id="2147483749" r:id="rId5"/>
    <p:sldMasterId id="2147483762" r:id="rId6"/>
    <p:sldMasterId id="2147483775" r:id="rId7"/>
    <p:sldMasterId id="2147483787" r:id="rId8"/>
    <p:sldMasterId id="2147483799" r:id="rId9"/>
    <p:sldMasterId id="2147483811" r:id="rId10"/>
    <p:sldMasterId id="2147483823" r:id="rId11"/>
    <p:sldMasterId id="2147483835" r:id="rId12"/>
    <p:sldMasterId id="2147483847" r:id="rId13"/>
    <p:sldMasterId id="2147483859" r:id="rId14"/>
    <p:sldMasterId id="2147483871" r:id="rId15"/>
    <p:sldMasterId id="2147483883" r:id="rId16"/>
    <p:sldMasterId id="2147483895" r:id="rId17"/>
    <p:sldMasterId id="2147483907" r:id="rId18"/>
    <p:sldMasterId id="2147483920" r:id="rId19"/>
    <p:sldMasterId id="2147483933" r:id="rId20"/>
  </p:sldMasterIdLst>
  <p:notesMasterIdLst>
    <p:notesMasterId r:id="rId45"/>
  </p:notesMasterIdLst>
  <p:sldIdLst>
    <p:sldId id="260" r:id="rId21"/>
    <p:sldId id="257" r:id="rId22"/>
    <p:sldId id="261" r:id="rId23"/>
    <p:sldId id="269" r:id="rId24"/>
    <p:sldId id="262" r:id="rId25"/>
    <p:sldId id="268" r:id="rId26"/>
    <p:sldId id="281" r:id="rId27"/>
    <p:sldId id="264" r:id="rId28"/>
    <p:sldId id="283" r:id="rId29"/>
    <p:sldId id="270" r:id="rId30"/>
    <p:sldId id="263" r:id="rId31"/>
    <p:sldId id="271" r:id="rId32"/>
    <p:sldId id="272" r:id="rId33"/>
    <p:sldId id="273" r:id="rId34"/>
    <p:sldId id="274" r:id="rId35"/>
    <p:sldId id="276" r:id="rId36"/>
    <p:sldId id="275" r:id="rId37"/>
    <p:sldId id="277" r:id="rId38"/>
    <p:sldId id="278" r:id="rId39"/>
    <p:sldId id="279" r:id="rId40"/>
    <p:sldId id="280" r:id="rId41"/>
    <p:sldId id="266" r:id="rId42"/>
    <p:sldId id="267" r:id="rId43"/>
    <p:sldId id="28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EE901-693D-4FB7-A32B-C630181C0B1A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2A046-B2CA-499C-9B18-04E31AE239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8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2A046-B2CA-499C-9B18-04E31AE239E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95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647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33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030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76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194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718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64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313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88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390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16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5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2786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346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598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57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06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504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40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8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D052CE-8ABD-4547-A887-E0DA94633F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91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17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961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10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648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74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14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874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595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938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0F-1EEB-441C-84B8-3240DE73E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817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452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91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2888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71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24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21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14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937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156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3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AB6A-D099-432E-A843-861DB5E33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988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406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516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31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522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8048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95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69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807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503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48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182A-6637-487C-848F-2B51278EE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08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9516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597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447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69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615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727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6738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82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995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4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ADB4-A6A2-43BB-8EF1-F5B66323F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537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734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28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686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600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75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574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770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268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092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5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906B-B9AD-4721-B26D-12FB4182F0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0208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23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8959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3487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880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489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698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5210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67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985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95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E4EC-332A-4CAD-80A7-5F24E470C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9074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512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174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535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696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6488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9432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308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58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27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9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3137-F3A5-4301-9F42-36C51DDD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6593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3416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691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076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250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382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37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3657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626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867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5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85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94F0-6879-4146-84BA-5A36C3B923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0236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8651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3868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6583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205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3CEE-4EEE-4647-8E4F-47D183078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5908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302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EEC48-3863-4B26-B5F3-E71797626B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7B96-8A44-49F3-BDD0-CA419DD6BE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3593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8910-D150-4CD2-AAA8-ADD850398A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3C07-C1F9-47C4-9486-5B5ADB5C4E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5129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83E7-78A1-40A0-8332-740AA31158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9676-33B9-4A57-BA5D-5F21FE1852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701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6A258-24BB-4512-B708-B86EFEAA0B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5981-D9AE-4057-8EC9-6E449140D3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3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4712-4F46-45EF-BB2C-5B48060880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5214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FC3E-BAA2-4487-B23B-D043FD850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A3A4-E004-4C23-9FBA-A375599F45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479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7799-3C01-4310-913F-4311B7109C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0DCE-E04E-4226-B156-11D264BD18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26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8F3B-4EBF-4E31-9513-3172421844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F21E-8561-48AE-83E2-3307924033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931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EB7B-25D0-4D9B-ACCC-BA488A8DA7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519-499F-44E2-9414-2AF489F5B1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18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2612-7B81-4C1B-8C2A-D40E0A3D17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89D8B-0A45-4E39-B9C0-9EF608641F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042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13D65-7415-42A5-9E05-928B3F5EBA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5BA9-FD85-4D17-80DB-1FB81F013F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6611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8190F-BFA9-4B9E-90A5-6E70138F965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610EA-43F6-4EDB-9D62-EC0CFB6FDE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94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67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D052CE-8ABD-4547-A887-E0DA94633F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124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0F-1EEB-441C-84B8-3240DE73E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AB6A-D099-432E-A843-861DB5E33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5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182A-6637-487C-848F-2B51278EE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3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ADB4-A6A2-43BB-8EF1-F5B66323F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65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906B-B9AD-4721-B26D-12FB4182F0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87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E4EC-332A-4CAD-80A7-5F24E470C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25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3137-F3A5-4301-9F42-36C51DDD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52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94F0-6879-4146-84BA-5A36C3B923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9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3CEE-4EEE-4647-8E4F-47D183078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4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4712-4F46-45EF-BB2C-5B48060880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3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272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D052CE-8ABD-4547-A887-E0DA94633F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16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0F-1EEB-441C-84B8-3240DE73E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4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AB6A-D099-432E-A843-861DB5E33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6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182A-6637-487C-848F-2B51278EE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25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ADB4-A6A2-43BB-8EF1-F5B66323F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91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906B-B9AD-4721-B26D-12FB4182F0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78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E4EC-332A-4CAD-80A7-5F24E470C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3137-F3A5-4301-9F42-36C51DDD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26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94F0-6879-4146-84BA-5A36C3B923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383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3CEE-4EEE-4647-8E4F-47D183078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4712-4F46-45EF-BB2C-5B48060880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706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0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D052CE-8ABD-4547-A887-E0DA94633F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43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0F-1EEB-441C-84B8-3240DE73E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8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4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AB6A-D099-432E-A843-861DB5E33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13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182A-6637-487C-848F-2B51278EE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16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ADB4-A6A2-43BB-8EF1-F5B66323F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2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906B-B9AD-4721-B26D-12FB4182F0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90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E4EC-332A-4CAD-80A7-5F24E470C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85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3137-F3A5-4301-9F42-36C51DDD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0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94F0-6879-4146-84BA-5A36C3B923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0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3CEE-4EEE-4647-8E4F-47D183078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19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4712-4F46-45EF-BB2C-5B48060880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163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65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331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D052CE-8ABD-4547-A887-E0DA94633F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717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14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60F-1EEB-441C-84B8-3240DE73E4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56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FAB6A-D099-432E-A843-861DB5E331F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24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182A-6637-487C-848F-2B51278EEC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315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ADB4-A6A2-43BB-8EF1-F5B66323FE6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95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906B-B9AD-4721-B26D-12FB4182F0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45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E4EC-332A-4CAD-80A7-5F24E470CE9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660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53137-F3A5-4301-9F42-36C51DDD06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45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94F0-6879-4146-84BA-5A36C3B923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99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3CEE-4EEE-4647-8E4F-47D183078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1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68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74712-4F46-45EF-BB2C-5B48060880C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436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51EFB5-C377-4BDD-8AA5-513E18B76D1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9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2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0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96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535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1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1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04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0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18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18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11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847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686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04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6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587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570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57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2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719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8203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5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514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317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59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649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66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250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707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1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21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3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1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6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4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4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A0FF1-F2F7-4F7C-B9C6-6F4934BE9A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7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1E5C17-E867-4BEA-BEE9-F7E4215FD2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107F26-F39B-4774-BCB3-948D711E42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4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A0FF1-F2F7-4F7C-B9C6-6F4934BE9A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A0FF1-F2F7-4F7C-B9C6-6F4934BE9A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2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A0FF1-F2F7-4F7C-B9C6-6F4934BE9A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4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3A0FF1-F2F7-4F7C-B9C6-6F4934BE9A0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4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8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3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5.gif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3-4.userapi.com/c639129/v639129948/1f62b/GJehoEu2T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6943"/>
            <a:ext cx="5994412" cy="15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8496944" cy="194421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Практические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рекомендации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подготовке учащихся к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ВПР </a:t>
            </a:r>
            <a:r>
              <a:rPr 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 химии.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5445224"/>
            <a:ext cx="4024536" cy="8164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4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12768" cy="53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2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46" y="1268760"/>
            <a:ext cx="4887321" cy="5548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272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Задание 2 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5" y="980728"/>
            <a:ext cx="865550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0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4" y="260648"/>
            <a:ext cx="6563072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57" y="1124744"/>
            <a:ext cx="8627886" cy="25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63072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889039" cy="450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04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63072" cy="41805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Задание 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userapi.com/c636517/v636517398/308e2/oHgdsRUi_5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692696"/>
            <a:ext cx="74168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4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Задания 5-7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8" y="1412776"/>
            <a:ext cx="8133694" cy="303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911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048672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57567" cy="28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6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066130"/>
          </a:xfrm>
        </p:spPr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4" y="1196752"/>
            <a:ext cx="8107312" cy="237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720080"/>
          </a:xfrm>
        </p:spPr>
        <p:txBody>
          <a:bodyPr>
            <a:normAutofit fontScale="90000"/>
          </a:bodyPr>
          <a:lstStyle/>
          <a:p>
            <a:pPr marL="342900" lvl="0" indent="449580" algn="ctr">
              <a:lnSpc>
                <a:spcPct val="115000"/>
              </a:lnSpc>
              <a:spcBef>
                <a:spcPct val="20000"/>
              </a:spcBef>
            </a:pPr>
            <a:r>
              <a:rPr lang="ru-RU" sz="1800" b="1" cap="none" dirty="0" smtClean="0">
                <a:solidFill>
                  <a:srgbClr val="4E3B3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800" b="1" cap="none" dirty="0" smtClean="0">
                <a:solidFill>
                  <a:srgbClr val="4E3B3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3100" b="1" cap="none" dirty="0" smtClean="0">
                <a:solidFill>
                  <a:srgbClr val="4E3B3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Общий </a:t>
            </a:r>
            <a:r>
              <a:rPr lang="ru-RU" sz="3100" b="1" cap="none" dirty="0">
                <a:solidFill>
                  <a:srgbClr val="4E3B3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алгоритм подготовки обучающихся к ВПР.</a:t>
            </a:r>
            <a:r>
              <a:rPr lang="ru-RU" sz="3100" cap="none" dirty="0">
                <a:solidFill>
                  <a:srgbClr val="4E3B3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100" cap="none" dirty="0">
                <a:solidFill>
                  <a:srgbClr val="4E3B3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40080" cy="4955381"/>
          </a:xfrm>
        </p:spPr>
        <p:txBody>
          <a:bodyPr>
            <a:normAutofit fontScale="6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1</a:t>
            </a:r>
            <a:r>
              <a:rPr lang="ru-RU" dirty="0">
                <a:latin typeface="Calibri"/>
                <a:ea typeface="Calibri"/>
                <a:cs typeface="Times New Roman"/>
              </a:rPr>
              <a:t>. Выписать перечень планируемых результатов по предмету ВПР.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2. Включить в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проверочные </a:t>
            </a:r>
            <a:r>
              <a:rPr lang="ru-RU" dirty="0">
                <a:latin typeface="Calibri"/>
                <a:ea typeface="Calibri"/>
                <a:cs typeface="Times New Roman"/>
              </a:rPr>
              <a:t>работы задания в формате ВПР для диагностики того, насколько усвоен материал (после прохождения каждого раздела программы).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3. Вести учет выявленных пробелов для адресной помощи в ликвидации слабых сторон обучающихся.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4. Включить задания, вызвавшие затруднения у обучающихся, в дидактические материалы уроков.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5. Провести повторение по разделам учебной программы.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6. Обсудить с обучающимися особенности формулировки заданий ВПР.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7. Обсудить с обучающимися возможные стратегии выполнения работы.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8. Выполнить несколько проверочных работ на все разделы программы.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9. Сделать анализ полученных результатов (относительно запланированных в начале учебного года)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1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02" y="980728"/>
            <a:ext cx="8059054" cy="310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2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p.userapi.com/c636326/v636326398/312dc/ANk6zArZZV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492896"/>
            <a:ext cx="6624736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704" y="10527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уроках осуществляется химический эксперимент, лабораторный или демонстрационный. </a:t>
            </a:r>
            <a:r>
              <a:rPr lang="ru-RU" kern="0" dirty="0">
                <a:solidFill>
                  <a:srgbClr val="000000"/>
                </a:solidFill>
                <a:latin typeface="Times New Roman"/>
                <a:ea typeface="Calibri"/>
              </a:rPr>
              <a:t>Внимание учащихся направляю на признаки и условия химических реакций. При образовании осадка, обращаем внимание на его цвет, консистенцию, при выделении газа – на его окраску, запах, физиологическое  действие на организм.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" y="659804"/>
            <a:ext cx="4829794" cy="2261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2" y="260649"/>
            <a:ext cx="3900387" cy="3991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373753"/>
                </a:solidFill>
              </a:rPr>
              <a:t>Варианты заданий</a:t>
            </a:r>
            <a:endParaRPr lang="ru-RU" sz="2800" b="1" dirty="0">
              <a:solidFill>
                <a:srgbClr val="373753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4" y="3175452"/>
            <a:ext cx="4163955" cy="31229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682"/>
            <a:ext cx="4715409" cy="3536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32" y="0"/>
            <a:ext cx="3966567" cy="29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9"/>
            <a:ext cx="6408712" cy="6480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b="1" dirty="0" smtClean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rPr>
              <a:t>спех заключается </a:t>
            </a:r>
            <a:endParaRPr lang="ru-RU" sz="2800" b="1" dirty="0">
              <a:solidFill>
                <a:srgbClr val="3737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3272" cy="525780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отборе форм и методов, способствующих повышению эффективности обучения химии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разработке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разноуровневых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заданий, конспектов уроков и предметных курсов с включением материалов ВПР базового, повышенного и высокого уровней сложности, требующих включения в работу репродуктивного, частично поискового, исследовательского и эвристического способов познавательной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использовании тестов, включающих закрытые и открытые задания, которые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позволяют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выявить (контролировать) и оценить уровень владения школьниками материалом темы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олько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совместная работа всех участников оценочных процедур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принесет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положительные результаты.</a:t>
            </a:r>
            <a:endParaRPr lang="ru-RU" sz="1800" dirty="0">
              <a:solidFill>
                <a:sysClr val="windowText" lastClr="000000"/>
              </a:solidFill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64002" cy="410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589240"/>
            <a:ext cx="55181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prstClr val="black"/>
                </a:solidFill>
                <a:latin typeface="Arial" charset="0"/>
              </a:rPr>
              <a:t>Творческих успехов!</a:t>
            </a:r>
            <a:endParaRPr lang="ru-RU" sz="4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86" y="259162"/>
            <a:ext cx="6455582" cy="816562"/>
          </a:xfrm>
        </p:spPr>
        <p:txBody>
          <a:bodyPr/>
          <a:lstStyle/>
          <a:p>
            <a:r>
              <a:rPr lang="ru-RU" sz="28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b="1" dirty="0" smtClean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rPr>
              <a:t>ПОДГОТОВКИ К </a:t>
            </a:r>
            <a:r>
              <a:rPr lang="ru-RU" sz="28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rPr>
              <a:t>ВПР</a:t>
            </a:r>
            <a:endParaRPr lang="ru-RU" sz="2800" b="1" dirty="0">
              <a:solidFill>
                <a:srgbClr val="373753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517" y="2077112"/>
            <a:ext cx="8229600" cy="182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8000" dirty="0"/>
              <a:t>     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212752" y="1282398"/>
            <a:ext cx="6404901" cy="1333366"/>
            <a:chOff x="411078" y="-130936"/>
            <a:chExt cx="6404901" cy="133336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11078" y="71516"/>
              <a:ext cx="6404901" cy="11309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502126" y="-130936"/>
              <a:ext cx="6294487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srgbClr val="FFFFFF"/>
                </a:solidFill>
              </a:endParaRPr>
            </a:p>
            <a:p>
              <a:pPr algn="just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373753"/>
                  </a:solidFill>
                  <a:latin typeface="Times New Roman" pitchFamily="18" charset="0"/>
                  <a:cs typeface="Times New Roman" pitchFamily="18" charset="0"/>
                </a:rPr>
                <a:t>Выписать перечень планируемых результатов по предмету.</a:t>
              </a:r>
              <a:endParaRPr lang="ru-RU" sz="24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303800" y="2422223"/>
            <a:ext cx="6451073" cy="1385926"/>
            <a:chOff x="447968" y="1594878"/>
            <a:chExt cx="6348434" cy="138592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47968" y="1898321"/>
              <a:ext cx="6331121" cy="108248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6"/>
            <p:cNvSpPr/>
            <p:nvPr/>
          </p:nvSpPr>
          <p:spPr>
            <a:xfrm>
              <a:off x="570965" y="1594878"/>
              <a:ext cx="6225437" cy="976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 smtClean="0">
                <a:solidFill>
                  <a:srgbClr val="FFFFFF"/>
                </a:solidFill>
              </a:endParaRPr>
            </a:p>
            <a:p>
              <a:pPr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dirty="0">
                <a:solidFill>
                  <a:srgbClr val="FFFFFF"/>
                </a:solidFill>
              </a:endParaRPr>
            </a:p>
            <a:p>
              <a:pPr algn="just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373753"/>
                  </a:solidFill>
                  <a:latin typeface="Times New Roman" pitchFamily="18" charset="0"/>
                  <a:cs typeface="Times New Roman" pitchFamily="18" charset="0"/>
                </a:rPr>
                <a:t>Подобрать несколько заданий для проверки того, на сколько усвоен предмет. </a:t>
              </a:r>
              <a:endParaRPr lang="ru-RU" sz="24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340410" y="3906935"/>
            <a:ext cx="6392183" cy="1073329"/>
            <a:chOff x="411078" y="2665074"/>
            <a:chExt cx="6392183" cy="107332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11078" y="2665074"/>
              <a:ext cx="6392183" cy="107332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8"/>
            <p:cNvSpPr/>
            <p:nvPr/>
          </p:nvSpPr>
          <p:spPr>
            <a:xfrm>
              <a:off x="463474" y="2717470"/>
              <a:ext cx="6287391" cy="968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algn="just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373753"/>
                  </a:solidFill>
                  <a:latin typeface="Times New Roman" pitchFamily="18" charset="0"/>
                  <a:cs typeface="Times New Roman" pitchFamily="18" charset="0"/>
                </a:rPr>
                <a:t>Провести повторение по разделам учебной предметной программы.</a:t>
              </a:r>
              <a:endParaRPr lang="ru-RU" sz="24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303801" y="4982442"/>
            <a:ext cx="6465402" cy="1673062"/>
            <a:chOff x="411078" y="3928484"/>
            <a:chExt cx="6330603" cy="120331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1078" y="3928484"/>
              <a:ext cx="6330603" cy="120331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469819" y="3987225"/>
              <a:ext cx="6213121" cy="1085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algn="just" defTabSz="889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rgbClr val="373753"/>
                  </a:solidFill>
                  <a:latin typeface="Times New Roman" pitchFamily="18" charset="0"/>
                  <a:cs typeface="Times New Roman" pitchFamily="18" charset="0"/>
                </a:rPr>
                <a:t>Выполнить несколько проверочных работ на все разделы программы, вместе обсуждать возможные стратегии выполнения работы, особенности  формулировок заданий и т. д.</a:t>
              </a:r>
              <a:endParaRPr lang="ru-RU" sz="2400" b="1" dirty="0">
                <a:solidFill>
                  <a:srgbClr val="37375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2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2.bp.blogspot.com/-h4p773motf4/W2cRdme_9OI/AAAAAAAAAq0/6x8WcsI8mZowtxwmlW2CN2YAk9gE4FqBgCLcBGAs/s1600/butanone-2935486_960_720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подготовки к ВПР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нормативными документами, регламентирующими порядок проведения ВПР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с демонстрационным вариантом ВПР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Включение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типовых заданий ВПР в проверочные, контрольные и зачетные работы, отработка некоторых заданий на уроках </a:t>
            </a:r>
          </a:p>
        </p:txBody>
      </p:sp>
    </p:spTree>
    <p:extLst>
      <p:ext uri="{BB962C8B-B14F-4D97-AF65-F5344CB8AC3E}">
        <p14:creationId xmlns:p14="http://schemas.microsoft.com/office/powerpoint/2010/main" val="1608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572" y="277813"/>
            <a:ext cx="4405228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В помощь учителю и учащимся</a:t>
            </a:r>
            <a:endParaRPr lang="ru-RU" sz="2800" b="1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2" y="166713"/>
            <a:ext cx="3920680" cy="39206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3600400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90" y="2564904"/>
            <a:ext cx="2276808" cy="3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1512167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b="1" dirty="0" smtClean="0">
                <a:latin typeface="Calibri"/>
                <a:ea typeface="Calibri"/>
                <a:cs typeface="Times New Roman"/>
              </a:rPr>
            </a:br>
            <a:r>
              <a:rPr lang="ru-RU" b="1" dirty="0"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latin typeface="Calibri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Рекомендации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учителей или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помочь учащимся подготовиться к ВПР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13176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/>
                <a:ea typeface="Calibri"/>
              </a:rPr>
              <a:t>1. </a:t>
            </a:r>
            <a:r>
              <a:rPr lang="ru-RU" sz="1800" dirty="0">
                <a:latin typeface="Times New Roman"/>
                <a:ea typeface="Calibri"/>
              </a:rPr>
              <a:t>Составьте план подготовки по предмету и расскажите о нем учащимся</a:t>
            </a:r>
            <a:r>
              <a:rPr lang="ru-RU" sz="1800" dirty="0" smtClean="0">
                <a:latin typeface="Times New Roman"/>
                <a:ea typeface="Calibri"/>
              </a:rPr>
              <a:t>.</a:t>
            </a:r>
          </a:p>
          <a:p>
            <a:pPr algn="just"/>
            <a:r>
              <a:rPr lang="ru-RU" sz="1800" dirty="0" smtClean="0">
                <a:latin typeface="Times New Roman"/>
                <a:ea typeface="Calibri"/>
              </a:rPr>
              <a:t> </a:t>
            </a:r>
            <a:r>
              <a:rPr lang="ru-RU" sz="1800" dirty="0">
                <a:latin typeface="Times New Roman"/>
                <a:ea typeface="Calibri"/>
              </a:rPr>
              <a:t>2. Дайте учащимся возможность оценить их достижения в учебе. Обсуждая с учащимися пройденный материал, делайте акцент на том, что им удалось изучить и что у них </a:t>
            </a:r>
            <a:r>
              <a:rPr lang="ru-RU" sz="1800" dirty="0" smtClean="0">
                <a:latin typeface="Times New Roman"/>
                <a:ea typeface="Calibri"/>
              </a:rPr>
              <a:t>получается </a:t>
            </a:r>
            <a:r>
              <a:rPr lang="ru-RU" sz="1800" dirty="0">
                <a:latin typeface="Times New Roman"/>
                <a:ea typeface="Calibri"/>
              </a:rPr>
              <a:t>хорошо. </a:t>
            </a:r>
            <a:endParaRPr lang="ru-RU" sz="1800" dirty="0" smtClean="0">
              <a:latin typeface="Times New Roman"/>
              <a:ea typeface="Calibri"/>
            </a:endParaRPr>
          </a:p>
          <a:p>
            <a:pPr algn="just"/>
            <a:r>
              <a:rPr lang="ru-RU" sz="1800" dirty="0">
                <a:latin typeface="Times New Roman"/>
                <a:ea typeface="Calibri"/>
              </a:rPr>
              <a:t>3. Не говорите с учащимися о ВПР слишком часто. Регулярно проводите короткие демонстрационные работы в течение года вместо серии больших контрольных работ за месяц до ВПР. </a:t>
            </a:r>
            <a:endParaRPr lang="ru-RU" sz="1800" dirty="0" smtClean="0">
              <a:latin typeface="Times New Roman"/>
              <a:ea typeface="Calibri"/>
            </a:endParaRPr>
          </a:p>
          <a:p>
            <a:pPr algn="just"/>
            <a:r>
              <a:rPr lang="ru-RU" sz="1800" dirty="0">
                <a:latin typeface="Times New Roman"/>
                <a:ea typeface="Calibri"/>
              </a:rPr>
              <a:t>4. Используйте при изучении учебного материала различные педагогические технологии, методы и приемы. </a:t>
            </a:r>
            <a:endParaRPr lang="ru-RU" sz="1800" dirty="0" smtClean="0">
              <a:latin typeface="Times New Roman"/>
              <a:ea typeface="Calibri"/>
            </a:endParaRPr>
          </a:p>
          <a:p>
            <a:pPr algn="just"/>
            <a:r>
              <a:rPr lang="ru-RU" sz="1800" dirty="0">
                <a:latin typeface="Times New Roman"/>
                <a:ea typeface="Calibri"/>
              </a:rPr>
              <a:t>5</a:t>
            </a:r>
            <a:r>
              <a:rPr lang="ru-RU" sz="1800" dirty="0" smtClean="0">
                <a:latin typeface="Times New Roman"/>
                <a:ea typeface="Calibri"/>
              </a:rPr>
              <a:t>. </a:t>
            </a:r>
            <a:r>
              <a:rPr lang="ru-RU" sz="1800" dirty="0">
                <a:latin typeface="Times New Roman"/>
                <a:ea typeface="Calibri"/>
              </a:rPr>
              <a:t>Научите учащихся работать с критериями оценки заданий. Покажите простой пример демонстрационного задания и разберите подробно, как оно будет оцениваться. </a:t>
            </a:r>
          </a:p>
          <a:p>
            <a:pPr algn="just"/>
            <a:r>
              <a:rPr lang="ru-RU" sz="1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sz="1800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Не показывайте страха и беспокойства по поводу предстоящих ВПР. ВПР, безусловно, событие, которое вызывает стресс у всех его участников: учащихся, родителей, учителей, администрации образовательной организации. Негативные эмоции заразительны. Покажите на собственном примере, как можно справиться с переживаниями, чувствами и ими управлять. </a:t>
            </a:r>
            <a:endParaRPr lang="ru-RU" sz="1800" kern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algn="just"/>
            <a:endParaRPr lang="ru-RU" sz="1800" dirty="0" smtClean="0">
              <a:latin typeface="Times New Roman"/>
              <a:ea typeface="Calibri"/>
            </a:endParaRPr>
          </a:p>
          <a:p>
            <a:endParaRPr lang="ru-RU" sz="1800" dirty="0" smtClean="0">
              <a:latin typeface="Times New Roman"/>
              <a:ea typeface="Calibri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46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4625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Рекомендации для учителей или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помочь учащимся подготовиться к ВПР</a:t>
            </a: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28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547" y="931615"/>
            <a:ext cx="8778949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5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500" dirty="0">
              <a:latin typeface="Times New Roman"/>
              <a:ea typeface="Calibri"/>
              <a:cs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7.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Хвалите своих учеников. Любому учащемуся важно опираться на свои сильные стороны и чувствовать себя уверенно на предстоящих проверочных работах. Однако похвала должна быть искренней и по существу. Убедитесь, что ваши ученики имеют реалистичные цели в отношении предстоящих проверочных работ.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8. Общайтесь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коллегами! Используйте ресурсы профессионального сообщества. Знакомьтесь с опытом коллег, их идеями и разработками, применяйте их на практике.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9.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Обсуждайте с учащимися важность здорового образа жизни. Хороший сон и правильное питание, умение сосредоточиться и расслабиться после напряженного выполнения заданий вносят значительный вклад в успех на проверочной работе.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10.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Поддерживайте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внеучебные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интересы учащихся. Личное пространство, не связанное с учебой, дает возможность переключаться на другие виды деятельности и в конечном итоге быть более эффективными при подготовке к ВПР.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11. Общайтесь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 родителями и привлекайте их на свою сторону! Родители всегда беспокоятся за своих детей и берут на себя больше ответственности за их успех на проверочной работе. Обсуждайте с ними вопросы создания комфортной учебной среды для учащегося дома, организации режима сна и питания ребенка, их тревоги и заботы.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16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4216"/>
            <a:ext cx="9067800" cy="687283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этапе изучения нового материала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предлагаю в качестве проблемного вопроса задания из текстов ВПР и позже, уже при закреплении, вновь возвращаюсь к нему. Для поиска способа решения  учебной задачи привлекаю такие формы деятельности: беседа, самостоятельная работа с книгой, групповая работа или работа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парах. У учащихся 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уроках химии должны сформироваться умения решать расчетные задачи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 используем алгоритмы, которые позволяют с уровня решения задач по образцу переходить на уровень решения нестандартных, усложненных, требующих творческого подхода 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решению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задач.</a:t>
            </a:r>
          </a:p>
          <a:p>
            <a:pPr marL="0" lvl="0" indent="180340" algn="just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На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</a:rPr>
              <a:t> уроках систематизации и обобщения знаний, 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Calibri"/>
              </a:rPr>
              <a:t>а тем более во время контрольной работы учащимся предлагаю задания в тестовой форме. Они позволяют осуществить поурочный контроль, самоконтроль деятельности учащихся, обеспечивают развитие рефлексии и самоорганизации. Во время подготовки к урокам, я учитываю типичные ошибки в ответах на тесты и стараюсь вместе с детьми устранять их причины. Для этого предлагаю задания типа ВПР базового, повышенного и высокого уровня. В ходе проверки обнаруживаются пробелы в знаниях, поэтому по возможности стараюсь их сразу </a:t>
            </a:r>
            <a:r>
              <a:rPr lang="ru-RU" sz="1800" dirty="0" smtClean="0">
                <a:solidFill>
                  <a:prstClr val="black"/>
                </a:solidFill>
                <a:latin typeface="Times New Roman"/>
                <a:ea typeface="Calibri"/>
              </a:rPr>
              <a:t>устранять.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8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180340" algn="just">
              <a:lnSpc>
                <a:spcPct val="115000"/>
              </a:lnSpc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Особенно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эффективны тренинги с использованием компьютера, позволяющие ученику работать с посильной для него скоростью и выполнять задания разного уровня сложности.</a:t>
            </a:r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180340" algn="just"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</a:t>
            </a:r>
            <a:endParaRPr lang="ru-RU" sz="18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4625"/>
            <a:ext cx="8172400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 уроках повторения, закрепления знаний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учащиеся  обязательно работают с заданиями из ВПР по определенной теме. Мы анализируем ответы учащихся на ВПР предыдущих лет, обращаем внимание на темы, в которых повторяются ошибки в ответах. Создаю для уроков карточки с заданиями из текстов ВПР прошлых лет по данным темам и предлагаю их для решения. Во время изучения нового материала, проверке и закреплении знаний обращаю особое внимание на элементы содержания и виды деятельности, которыми должны владеть учащиеся, и которые обозначены в спецификации к заданиям ВПР по химии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i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Домашняя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подготовка.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  В качестве домашнего задания  предлагаю не только задания из учебника, но и прошу детей самих составлять тесты по изученной теме (в дальнейшем учащиеся обмениваются ими, выполняют задания и анализируют тесты) или составлять условия расчетных задач. Кроме организации творческого домашнего задания по разработке «авторских» текстов для самоконтроля и взаимоконтроля предлагаю ученикам рефлексировать свои затруднения.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5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bloknot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Уровень">
  <a:themeElements>
    <a:clrScheme name="Уровень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274</TotalTime>
  <Words>768</Words>
  <Application>Microsoft Office PowerPoint</Application>
  <PresentationFormat>Экран (4:3)</PresentationFormat>
  <Paragraphs>74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Тема Office</vt:lpstr>
      <vt:lpstr>Уровень</vt:lpstr>
      <vt:lpstr>1_Уровень</vt:lpstr>
      <vt:lpstr>2_Уровень</vt:lpstr>
      <vt:lpstr>5_Уровень</vt:lpstr>
      <vt:lpstr>6_Уровень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Солнцестояние</vt:lpstr>
      <vt:lpstr>bloknot - копия</vt:lpstr>
      <vt:lpstr> Практические рекомендации  по подготовке учащихся к ВПР  по химии. </vt:lpstr>
      <vt:lpstr> Общий алгоритм подготовки обучающихся к ВПР. </vt:lpstr>
      <vt:lpstr>АЛГОРИТМ ПОДГОТОВКИ К ВПР</vt:lpstr>
      <vt:lpstr>Этапы подготовки к ВПР</vt:lpstr>
      <vt:lpstr>В помощь учителю и учащимся</vt:lpstr>
      <vt:lpstr>                Рекомендации для учителей или  Как помочь учащимся подготовиться к ВПР. </vt:lpstr>
      <vt:lpstr>Презентация PowerPoint</vt:lpstr>
      <vt:lpstr>Презентация PowerPoint</vt:lpstr>
      <vt:lpstr>Презентация PowerPoint</vt:lpstr>
      <vt:lpstr>Задание 1</vt:lpstr>
      <vt:lpstr>Презентация PowerPoint</vt:lpstr>
      <vt:lpstr>Задание 2 </vt:lpstr>
      <vt:lpstr>Задание 3</vt:lpstr>
      <vt:lpstr>Задание 4</vt:lpstr>
      <vt:lpstr>Задание 4</vt:lpstr>
      <vt:lpstr>Задания 5-7</vt:lpstr>
      <vt:lpstr>Задание 5 </vt:lpstr>
      <vt:lpstr>Задание 6</vt:lpstr>
      <vt:lpstr>Задание 7</vt:lpstr>
      <vt:lpstr>Задание 8</vt:lpstr>
      <vt:lpstr>Задание 8</vt:lpstr>
      <vt:lpstr>Варианты заданий</vt:lpstr>
      <vt:lpstr>Успех заключается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и методы подготовки  к ВПР по химии </dc:title>
  <dc:creator>Зарина</dc:creator>
  <cp:lastModifiedBy>User314</cp:lastModifiedBy>
  <cp:revision>22</cp:revision>
  <dcterms:created xsi:type="dcterms:W3CDTF">2023-07-30T19:04:29Z</dcterms:created>
  <dcterms:modified xsi:type="dcterms:W3CDTF">2024-01-11T06:10:50Z</dcterms:modified>
</cp:coreProperties>
</file>