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sldIdLst>
    <p:sldId id="256" r:id="rId8"/>
    <p:sldId id="283" r:id="rId9"/>
    <p:sldId id="282" r:id="rId10"/>
    <p:sldId id="258" r:id="rId11"/>
    <p:sldId id="259" r:id="rId12"/>
    <p:sldId id="284" r:id="rId13"/>
    <p:sldId id="265" r:id="rId14"/>
    <p:sldId id="268" r:id="rId15"/>
    <p:sldId id="267" r:id="rId16"/>
    <p:sldId id="269" r:id="rId17"/>
    <p:sldId id="270" r:id="rId18"/>
    <p:sldId id="271" r:id="rId19"/>
    <p:sldId id="287" r:id="rId20"/>
    <p:sldId id="275" r:id="rId21"/>
    <p:sldId id="276" r:id="rId22"/>
    <p:sldId id="286" r:id="rId23"/>
    <p:sldId id="278" r:id="rId24"/>
    <p:sldId id="280" r:id="rId25"/>
    <p:sldId id="27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130426"/>
            <a:ext cx="7054552" cy="1470025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4707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0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1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1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2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51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82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345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32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76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64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37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384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56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57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614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769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2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64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238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896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34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0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58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768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56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9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81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02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62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73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57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81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22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8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27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87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73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072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864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47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28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78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604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97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5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47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130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08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15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1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898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95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3512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478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198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98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4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558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47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4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9" y="2130434"/>
            <a:ext cx="7054552" cy="1470025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4707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157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403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0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684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693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610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634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541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1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553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917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347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4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23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58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17"/>
          <a:stretch/>
        </p:blipFill>
        <p:spPr>
          <a:xfrm>
            <a:off x="5038" y="835"/>
            <a:ext cx="2550617" cy="6864000"/>
          </a:xfrm>
          <a:prstGeom prst="rect">
            <a:avLst/>
          </a:prstGeom>
        </p:spPr>
      </p:pic>
      <p:sp>
        <p:nvSpPr>
          <p:cNvPr id="8" name="Половина рамки 7"/>
          <p:cNvSpPr/>
          <p:nvPr userDrawn="1"/>
        </p:nvSpPr>
        <p:spPr>
          <a:xfrm rot="5400000" flipH="1">
            <a:off x="2027949" y="-255233"/>
            <a:ext cx="6864000" cy="7344000"/>
          </a:xfrm>
          <a:prstGeom prst="halfFrame">
            <a:avLst>
              <a:gd name="adj1" fmla="val 1428"/>
              <a:gd name="adj2" fmla="val 142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949" y="274639"/>
            <a:ext cx="68988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87949" y="1600201"/>
            <a:ext cx="689885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83890" y="6629902"/>
            <a:ext cx="4732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ru-RU" sz="600" dirty="0" smtClean="0">
                <a:solidFill>
                  <a:srgbClr val="E2A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Н.Н.Ф</a:t>
            </a:r>
            <a:r>
              <a:rPr lang="ru-RU" sz="600" dirty="0" smtClean="0">
                <a:solidFill>
                  <a:srgbClr val="E2A700"/>
                </a:solidFill>
                <a:latin typeface="Comic Sans MS" pitchFamily="66" charset="0"/>
              </a:rPr>
              <a:t>.</a:t>
            </a:r>
            <a:endParaRPr lang="ru-RU" sz="600" dirty="0">
              <a:solidFill>
                <a:srgbClr val="E2A7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37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i="1" kern="1200" cap="none" spc="0">
          <a:ln w="17780" cmpd="sng">
            <a:solidFill>
              <a:srgbClr val="C89400"/>
            </a:solidFill>
            <a:prstDash val="solid"/>
            <a:miter lim="800000"/>
          </a:ln>
          <a:solidFill>
            <a:schemeClr val="bg1">
              <a:lumMod val="75000"/>
            </a:schemeClr>
          </a:solidFill>
          <a:effectLst>
            <a:outerShdw blurRad="50800" algn="tl" rotWithShape="0">
              <a:srgbClr val="000000"/>
            </a:outerShdw>
          </a:effectLst>
          <a:latin typeface="Monotype Corsiva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3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9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0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7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4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17"/>
          <a:stretch/>
        </p:blipFill>
        <p:spPr>
          <a:xfrm>
            <a:off x="5047" y="835"/>
            <a:ext cx="2550617" cy="6864000"/>
          </a:xfrm>
          <a:prstGeom prst="rect">
            <a:avLst/>
          </a:prstGeom>
        </p:spPr>
      </p:pic>
      <p:sp>
        <p:nvSpPr>
          <p:cNvPr id="8" name="Половина рамки 7"/>
          <p:cNvSpPr/>
          <p:nvPr userDrawn="1"/>
        </p:nvSpPr>
        <p:spPr>
          <a:xfrm rot="5400000" flipH="1">
            <a:off x="2027949" y="-255233"/>
            <a:ext cx="6864000" cy="7344000"/>
          </a:xfrm>
          <a:prstGeom prst="halfFrame">
            <a:avLst>
              <a:gd name="adj1" fmla="val 1428"/>
              <a:gd name="adj2" fmla="val 142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956" y="274639"/>
            <a:ext cx="68988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87956" y="1600203"/>
            <a:ext cx="689885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83890" y="6629902"/>
            <a:ext cx="4732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ru-RU" sz="600" dirty="0" smtClean="0">
                <a:solidFill>
                  <a:srgbClr val="E2A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Н.Н.Ф</a:t>
            </a:r>
            <a:r>
              <a:rPr lang="ru-RU" sz="600" dirty="0" smtClean="0">
                <a:solidFill>
                  <a:srgbClr val="E2A700"/>
                </a:solidFill>
                <a:latin typeface="Comic Sans MS" pitchFamily="66" charset="0"/>
              </a:rPr>
              <a:t>.</a:t>
            </a:r>
            <a:endParaRPr lang="ru-RU" sz="600" dirty="0">
              <a:solidFill>
                <a:srgbClr val="E2A7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56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i="1" kern="1200" cap="none" spc="0">
          <a:ln w="17780" cmpd="sng">
            <a:solidFill>
              <a:srgbClr val="C89400"/>
            </a:solidFill>
            <a:prstDash val="solid"/>
            <a:miter lim="800000"/>
          </a:ln>
          <a:solidFill>
            <a:schemeClr val="bg1">
              <a:lumMod val="75000"/>
            </a:schemeClr>
          </a:solidFill>
          <a:effectLst>
            <a:outerShdw blurRad="50800" algn="tl" rotWithShape="0">
              <a:srgbClr val="000000"/>
            </a:outerShdw>
          </a:effectLst>
          <a:latin typeface="Monotype Corsiva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1\Desktop\VIDEO-2022-03-04-11-00-09.mp4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chto.org/en/problems/" TargetMode="Externa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3.xml"/><Relationship Id="rId4" Type="http://schemas.openxmlformats.org/officeDocument/2006/relationships/hyperlink" Target="https://www.facebook.com/Int.Chem.Tourn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988840"/>
            <a:ext cx="8028384" cy="2664296"/>
          </a:xfrm>
        </p:spPr>
        <p:txBody>
          <a:bodyPr>
            <a:noAutofit/>
          </a:bodyPr>
          <a:lstStyle/>
          <a:p>
            <a:r>
              <a:rPr lang="ru-RU" sz="4400" i="0" dirty="0" smtClean="0">
                <a:solidFill>
                  <a:schemeClr val="tx1"/>
                </a:solidFill>
                <a:effectLst/>
              </a:rPr>
              <a:t>Представление </a:t>
            </a:r>
            <a:br>
              <a:rPr lang="ru-RU" sz="4400" i="0" dirty="0" smtClean="0">
                <a:solidFill>
                  <a:schemeClr val="tx1"/>
                </a:solidFill>
                <a:effectLst/>
              </a:rPr>
            </a:br>
            <a:r>
              <a:rPr lang="ru-RU" sz="4400" i="0" dirty="0" smtClean="0">
                <a:solidFill>
                  <a:schemeClr val="tx1"/>
                </a:solidFill>
                <a:effectLst/>
              </a:rPr>
              <a:t>опыта  реализации дополнительной </a:t>
            </a:r>
            <a:r>
              <a:rPr lang="ru-RU" sz="4400" i="0" dirty="0" err="1" smtClean="0">
                <a:solidFill>
                  <a:schemeClr val="tx1"/>
                </a:solidFill>
                <a:effectLst/>
              </a:rPr>
              <a:t>общеразвивающей</a:t>
            </a:r>
            <a:r>
              <a:rPr lang="ru-RU" sz="4400" i="0" dirty="0" smtClean="0">
                <a:solidFill>
                  <a:schemeClr val="tx1"/>
                </a:solidFill>
                <a:effectLst/>
              </a:rPr>
              <a:t> программы   объединения «Англомания</a:t>
            </a:r>
            <a:r>
              <a:rPr lang="ru-RU" sz="4400" i="0" dirty="0">
                <a:solidFill>
                  <a:schemeClr val="tx1"/>
                </a:solidFill>
                <a:effectLst/>
              </a:rPr>
              <a:t>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5229200"/>
            <a:ext cx="5436096" cy="1296144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Автор-составитель:</a:t>
            </a:r>
          </a:p>
          <a:p>
            <a:pPr algn="r"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Арсланбаева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Г.В.</a:t>
            </a:r>
          </a:p>
          <a:p>
            <a:pPr algn="r"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учитель английского языка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260648"/>
            <a:ext cx="7068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 МОБУ «ПОЙКОВСКАЯ СОШ №2»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120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65" y="235155"/>
            <a:ext cx="4610089" cy="2540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211\Desktop\для сайта\DSCN89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520" y="4293096"/>
            <a:ext cx="2987824" cy="2367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61992"/>
            <a:ext cx="2952328" cy="1787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" y="4351883"/>
            <a:ext cx="3478345" cy="2249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9628"/>
            <a:ext cx="3452961" cy="2665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3119549"/>
            <a:ext cx="4824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Игра-</a:t>
            </a:r>
            <a:r>
              <a:rPr lang="ru-RU" sz="2400" b="1" dirty="0" err="1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квест</a:t>
            </a:r>
            <a:r>
              <a:rPr lang="en-US" sz="2400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TREASURE HUNT</a:t>
            </a:r>
            <a:endParaRPr lang="ru-RU" sz="2400" b="1" dirty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6353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Desktop\IMG_8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78" y="332656"/>
            <a:ext cx="3022104" cy="2306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Desktop\изображение_viber_2021-03-26_14-12-01.jpgр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445" y="2912907"/>
            <a:ext cx="2643821" cy="1812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Desktop\изображение_viber_2021-03-26_14-12-05.jpg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" y="2912907"/>
            <a:ext cx="2988513" cy="1811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Desktop\изображение_viber_2021-03-26_14-12-03.jpg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445" y="4653136"/>
            <a:ext cx="2643821" cy="1971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Desktop\IMG_85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472" y="4365104"/>
            <a:ext cx="2904510" cy="2363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:\Desktop\изображение_viber_2021-03-26_13-23-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1" y="4869160"/>
            <a:ext cx="2532393" cy="1857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:\Desktop\изображение_viber_2021-03-26_14-12-08.jpgх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r="15682" b="-3406"/>
          <a:stretch/>
        </p:blipFill>
        <p:spPr bwMode="auto">
          <a:xfrm>
            <a:off x="114539" y="594955"/>
            <a:ext cx="2574300" cy="2072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11" y="404664"/>
            <a:ext cx="2681356" cy="2234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2708920"/>
            <a:ext cx="42963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err="1" smtClean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Игра-квест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b="1" dirty="0" smtClean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TREASURE HUNT</a:t>
            </a:r>
            <a:r>
              <a:rPr lang="ru-RU" sz="3600" b="1" dirty="0" smtClean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ru-RU" sz="3600" b="1" dirty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175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5904" y="116632"/>
            <a:ext cx="63921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Song Contest </a:t>
            </a:r>
            <a:r>
              <a:rPr lang="ru-RU" sz="40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en-US" sz="40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Voice</a:t>
            </a:r>
            <a:r>
              <a:rPr lang="ru-RU" sz="40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40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3" name="Picture 5" descr="D:\Desktop\IMG_86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2" t="31662" r="33734" b="-3314"/>
          <a:stretch/>
        </p:blipFill>
        <p:spPr bwMode="auto">
          <a:xfrm>
            <a:off x="3563888" y="692696"/>
            <a:ext cx="1877127" cy="2439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Desktop\изображение_viber_2021-03-26_14-11-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3" t="22330" r="14187" b="1558"/>
          <a:stretch/>
        </p:blipFill>
        <p:spPr bwMode="auto">
          <a:xfrm>
            <a:off x="395536" y="1196752"/>
            <a:ext cx="2808387" cy="2305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Desktop\IMG_86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t="20588" r="17432"/>
          <a:stretch/>
        </p:blipFill>
        <p:spPr bwMode="auto">
          <a:xfrm>
            <a:off x="251521" y="3849392"/>
            <a:ext cx="2880320" cy="2603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adamhoek.com/wp-content/uploads/2012/04/The-Voice_logo_lr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40968"/>
            <a:ext cx="2016224" cy="184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48" y="1268760"/>
            <a:ext cx="3168352" cy="2284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363" y="4005063"/>
            <a:ext cx="2944498" cy="2448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87935"/>
            <a:ext cx="2962720" cy="1970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46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336328"/>
            <a:ext cx="9324529" cy="719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0"/>
            <a:ext cx="2088232" cy="201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0"/>
            <a:ext cx="6192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latin typeface="Lucida Fax" panose="02060602050505020204" pitchFamily="18" charset="0"/>
                <a:cs typeface="Segoe UI Semilight" panose="020B0402040204020203" pitchFamily="34" charset="0"/>
              </a:rPr>
              <a:t>International</a:t>
            </a:r>
          </a:p>
          <a:p>
            <a:pPr lvl="0"/>
            <a:r>
              <a:rPr lang="en-US" sz="3200" b="1" dirty="0">
                <a:latin typeface="Lucida Fax" panose="02060602050505020204" pitchFamily="18" charset="0"/>
                <a:cs typeface="Segoe UI Semilight" panose="020B0402040204020203" pitchFamily="34" charset="0"/>
              </a:rPr>
              <a:t>Chemistry </a:t>
            </a:r>
            <a:endParaRPr lang="ru-RU" sz="3200" b="1" dirty="0" smtClean="0">
              <a:latin typeface="Lucida Fax" panose="02060602050505020204" pitchFamily="18" charset="0"/>
              <a:cs typeface="Segoe UI Semilight" panose="020B0402040204020203" pitchFamily="34" charset="0"/>
            </a:endParaRPr>
          </a:p>
          <a:p>
            <a:pPr lvl="0"/>
            <a:r>
              <a:rPr lang="en-US" sz="3200" b="1" dirty="0" smtClean="0">
                <a:latin typeface="Lucida Fax" panose="02060602050505020204" pitchFamily="18" charset="0"/>
                <a:cs typeface="Segoe UI Semilight" panose="020B0402040204020203" pitchFamily="34" charset="0"/>
              </a:rPr>
              <a:t>Tournament</a:t>
            </a:r>
            <a:endParaRPr lang="ru-RU" sz="32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916832"/>
            <a:ext cx="874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Team</a:t>
            </a:r>
            <a:r>
              <a:rPr kumimoji="0" lang="ru-RU" sz="5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:«</a:t>
            </a:r>
            <a:r>
              <a:rPr kumimoji="0" lang="en-US" sz="54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Mimimitsinchiki</a:t>
            </a:r>
            <a:r>
              <a:rPr kumimoji="0" lang="ru-RU" sz="5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br>
              <a:rPr kumimoji="0" lang="ru-RU" sz="5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5629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336328"/>
            <a:ext cx="9324529" cy="719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0"/>
            <a:ext cx="2088232" cy="201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0"/>
            <a:ext cx="6192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latin typeface="Lucida Fax" panose="02060602050505020204" pitchFamily="18" charset="0"/>
                <a:cs typeface="Segoe UI Semilight" panose="020B0402040204020203" pitchFamily="34" charset="0"/>
              </a:rPr>
              <a:t>International</a:t>
            </a:r>
          </a:p>
          <a:p>
            <a:pPr lvl="0"/>
            <a:r>
              <a:rPr lang="en-US" sz="3200" dirty="0">
                <a:latin typeface="Lucida Fax" panose="02060602050505020204" pitchFamily="18" charset="0"/>
                <a:cs typeface="Segoe UI Semilight" panose="020B0402040204020203" pitchFamily="34" charset="0"/>
              </a:rPr>
              <a:t>Chemistry </a:t>
            </a:r>
            <a:endParaRPr lang="ru-RU" sz="3200" dirty="0" smtClean="0">
              <a:latin typeface="Lucida Fax" panose="02060602050505020204" pitchFamily="18" charset="0"/>
              <a:cs typeface="Segoe UI Semilight" panose="020B0402040204020203" pitchFamily="34" charset="0"/>
            </a:endParaRPr>
          </a:p>
          <a:p>
            <a:pPr lvl="0"/>
            <a:r>
              <a:rPr lang="en-US" sz="3200" dirty="0" smtClean="0">
                <a:latin typeface="Lucida Fax" panose="02060602050505020204" pitchFamily="18" charset="0"/>
                <a:cs typeface="Segoe UI Semilight" panose="020B0402040204020203" pitchFamily="34" charset="0"/>
              </a:rPr>
              <a:t>Tournament</a:t>
            </a:r>
            <a:endParaRPr lang="ru-RU" sz="3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916832"/>
            <a:ext cx="874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Team</a:t>
            </a:r>
            <a:r>
              <a:rPr kumimoji="0" lang="ru-RU" sz="5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:«</a:t>
            </a:r>
            <a:r>
              <a:rPr kumimoji="0" lang="en-US" sz="54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Mimimitsinchiki</a:t>
            </a:r>
            <a:r>
              <a:rPr kumimoji="0" lang="ru-RU" sz="5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br>
              <a:rPr kumimoji="0" lang="ru-RU" sz="5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VIDEO-2022-03-04-11-00-0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9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620688"/>
            <a:ext cx="6984776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Этапы работы: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Разбор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задач по химии на английском языке на сайте </a:t>
            </a:r>
            <a:r>
              <a:rPr lang="ru-RU" sz="2000" b="1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http://ichto.org/en/problems/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. [</a:t>
            </a:r>
            <a:r>
              <a:rPr lang="en-US" sz="2000" b="1" dirty="0">
                <a:latin typeface="Times New Roman"/>
                <a:ea typeface="Calibri"/>
                <a:cs typeface="Times New Roman"/>
              </a:rPr>
              <a:t>1]</a:t>
            </a:r>
            <a:endParaRPr lang="ru-RU" sz="1600" b="1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Корректный перевод химических задач на русский язык.</a:t>
            </a:r>
            <a:endParaRPr lang="ru-RU" sz="1600" b="1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Поиск способов решения задач по химии.</a:t>
            </a:r>
            <a:endParaRPr lang="ru-RU" sz="1600" b="1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Оформление доклада по решению каждой из 12 задач на русском языке.</a:t>
            </a:r>
            <a:endParaRPr lang="ru-RU" sz="1600" b="1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Примерный план выступления в роли оппонента.  Особое внимание уделялось на умение правильно задавать вопросы.</a:t>
            </a:r>
            <a:endParaRPr lang="ru-RU" sz="1600" b="1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Примерный план выступления в роли рецензента.</a:t>
            </a:r>
            <a:endParaRPr lang="ru-RU" sz="1600" b="1" dirty="0">
              <a:ea typeface="Calibri"/>
              <a:cs typeface="Times New Roman"/>
            </a:endParaRPr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15629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hpXnxXL2TQ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8040892" cy="603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2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NsMCKxGLtn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" b="9304"/>
          <a:stretch/>
        </p:blipFill>
        <p:spPr bwMode="auto">
          <a:xfrm>
            <a:off x="1475656" y="692696"/>
            <a:ext cx="7028131" cy="5119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8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8" r="3777" b="25701"/>
          <a:stretch/>
        </p:blipFill>
        <p:spPr bwMode="auto">
          <a:xfrm>
            <a:off x="1522852" y="366193"/>
            <a:ext cx="3265172" cy="445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2" r="3078" b="24872"/>
          <a:stretch/>
        </p:blipFill>
        <p:spPr bwMode="auto">
          <a:xfrm>
            <a:off x="5192436" y="908720"/>
            <a:ext cx="319598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788024" y="366193"/>
            <a:ext cx="4122204" cy="400110"/>
          </a:xfrm>
          <a:prstGeom prst="rect">
            <a:avLst/>
          </a:prstGeom>
          <a:solidFill>
            <a:srgbClr val="E9EB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ctr" hangingPunct="0"/>
            <a:r>
              <a:rPr lang="ru-RU" alt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International</a:t>
            </a:r>
            <a:r>
              <a:rPr lang="ru-RU" alt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</a:t>
            </a:r>
            <a:r>
              <a:rPr lang="ru-RU" alt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Chemistry</a:t>
            </a:r>
            <a:r>
              <a:rPr lang="ru-RU" alt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</a:t>
            </a:r>
            <a:r>
              <a:rPr lang="ru-RU" altLang="ru-RU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Tou</a:t>
            </a:r>
            <a:r>
              <a:rPr lang="en-US" alt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r</a:t>
            </a:r>
            <a:r>
              <a:rPr lang="ru-RU" altLang="ru-RU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nament</a:t>
            </a:r>
            <a:endParaRPr lang="ru-RU" altLang="ru-RU" sz="11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4917074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C1E2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 have great news for you!🎉🎉</a:t>
            </a:r>
          </a:p>
          <a:p>
            <a:r>
              <a:rPr lang="en-US" dirty="0">
                <a:solidFill>
                  <a:srgbClr val="1C1E2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 are happy to announce that IChTo-2022 will be held in Budapest, Hungary!</a:t>
            </a:r>
          </a:p>
          <a:p>
            <a:r>
              <a:rPr lang="en-US" dirty="0">
                <a:solidFill>
                  <a:srgbClr val="1C1E2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See you next year in the heart of Europe! </a:t>
            </a:r>
          </a:p>
        </p:txBody>
      </p:sp>
    </p:spTree>
    <p:extLst>
      <p:ext uri="{BB962C8B-B14F-4D97-AF65-F5344CB8AC3E}">
        <p14:creationId xmlns:p14="http://schemas.microsoft.com/office/powerpoint/2010/main" val="213135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060848"/>
            <a:ext cx="60869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Спасибо </a:t>
            </a:r>
          </a:p>
          <a:p>
            <a:pPr algn="ctr"/>
            <a:r>
              <a:rPr lang="ru-RU" sz="88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за внимание!</a:t>
            </a:r>
            <a:endParaRPr lang="ru-RU" sz="88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93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10143" r="30929" b="9972"/>
          <a:stretch/>
        </p:blipFill>
        <p:spPr bwMode="auto">
          <a:xfrm>
            <a:off x="5724128" y="2420888"/>
            <a:ext cx="3135495" cy="4437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3" y="0"/>
            <a:ext cx="604867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/>
                <a:ea typeface="Calibri"/>
              </a:rPr>
              <a:t>1. УМК </a:t>
            </a:r>
            <a:r>
              <a:rPr lang="ru-RU" dirty="0">
                <a:latin typeface="Times New Roman"/>
                <a:ea typeface="Calibri"/>
              </a:rPr>
              <a:t>издательства  Макмиллан </a:t>
            </a:r>
            <a:r>
              <a:rPr lang="ru-RU" b="1" dirty="0">
                <a:latin typeface="Times New Roman"/>
                <a:ea typeface="Calibri"/>
              </a:rPr>
              <a:t>«</a:t>
            </a:r>
            <a:r>
              <a:rPr lang="ru-RU" b="1" dirty="0" err="1">
                <a:latin typeface="Times New Roman"/>
                <a:ea typeface="Calibri"/>
              </a:rPr>
              <a:t>Gateway</a:t>
            </a:r>
            <a:r>
              <a:rPr lang="ru-RU" b="1" dirty="0">
                <a:latin typeface="Times New Roman"/>
                <a:ea typeface="Calibri"/>
              </a:rPr>
              <a:t> B2» </a:t>
            </a:r>
            <a:r>
              <a:rPr lang="ru-RU" dirty="0" smtClean="0">
                <a:latin typeface="Times New Roman"/>
                <a:ea typeface="Calibri"/>
              </a:rPr>
              <a:t>включает </a:t>
            </a:r>
            <a:r>
              <a:rPr lang="ru-RU" dirty="0">
                <a:latin typeface="Times New Roman"/>
                <a:ea typeface="Calibri"/>
              </a:rPr>
              <a:t>в себя 10 основных этапов, каждый из которых состоит из отдельных разделов, ориентированных на изучение грамматики, лексики, развитие навыков чтения (</a:t>
            </a:r>
            <a:r>
              <a:rPr lang="ru-RU" dirty="0" err="1">
                <a:latin typeface="Times New Roman"/>
                <a:ea typeface="Calibri"/>
              </a:rPr>
              <a:t>Reading</a:t>
            </a:r>
            <a:r>
              <a:rPr lang="ru-RU" dirty="0">
                <a:latin typeface="Times New Roman"/>
                <a:ea typeface="Calibri"/>
              </a:rPr>
              <a:t>), </a:t>
            </a:r>
            <a:r>
              <a:rPr lang="ru-RU" dirty="0" err="1">
                <a:latin typeface="Times New Roman"/>
                <a:ea typeface="Calibri"/>
              </a:rPr>
              <a:t>аудирования</a:t>
            </a:r>
            <a:r>
              <a:rPr lang="ru-RU" dirty="0">
                <a:latin typeface="Times New Roman"/>
                <a:ea typeface="Calibri"/>
              </a:rPr>
              <a:t> (</a:t>
            </a:r>
            <a:r>
              <a:rPr lang="ru-RU" dirty="0" err="1">
                <a:latin typeface="Times New Roman"/>
                <a:ea typeface="Calibri"/>
              </a:rPr>
              <a:t>Listening</a:t>
            </a:r>
            <a:r>
              <a:rPr lang="ru-RU" dirty="0">
                <a:latin typeface="Times New Roman"/>
                <a:ea typeface="Calibri"/>
              </a:rPr>
              <a:t>), говорения (</a:t>
            </a:r>
            <a:r>
              <a:rPr lang="ru-RU" dirty="0" err="1">
                <a:latin typeface="Times New Roman"/>
                <a:ea typeface="Calibri"/>
              </a:rPr>
              <a:t>Speaking</a:t>
            </a:r>
            <a:r>
              <a:rPr lang="ru-RU" dirty="0">
                <a:latin typeface="Times New Roman"/>
                <a:ea typeface="Calibri"/>
              </a:rPr>
              <a:t>) и письма (</a:t>
            </a:r>
            <a:r>
              <a:rPr lang="ru-RU" dirty="0" err="1">
                <a:latin typeface="Times New Roman"/>
                <a:ea typeface="Calibri"/>
              </a:rPr>
              <a:t>Writing</a:t>
            </a:r>
            <a:r>
              <a:rPr lang="ru-RU" dirty="0">
                <a:latin typeface="Times New Roman"/>
                <a:ea typeface="Calibri"/>
              </a:rPr>
              <a:t>), а также знакомство с реалиями англоязычной культуры (</a:t>
            </a:r>
            <a:r>
              <a:rPr lang="ru-RU" dirty="0" err="1">
                <a:latin typeface="Times New Roman"/>
                <a:ea typeface="Calibri"/>
              </a:rPr>
              <a:t>Click</a:t>
            </a:r>
            <a:r>
              <a:rPr lang="ru-RU" dirty="0">
                <a:latin typeface="Times New Roman"/>
                <a:ea typeface="Calibri"/>
              </a:rPr>
              <a:t> </a:t>
            </a:r>
            <a:r>
              <a:rPr lang="ru-RU" dirty="0" err="1" smtClean="0">
                <a:latin typeface="Times New Roman"/>
                <a:ea typeface="Calibri"/>
              </a:rPr>
              <a:t>ont</a:t>
            </a:r>
            <a:r>
              <a:rPr lang="en-US" dirty="0" smtClean="0">
                <a:latin typeface="Times New Roman"/>
                <a:ea typeface="Calibri"/>
              </a:rPr>
              <a:t>o</a:t>
            </a:r>
            <a:r>
              <a:rPr lang="ru-RU" dirty="0" smtClean="0">
                <a:latin typeface="Times New Roman"/>
                <a:ea typeface="Calibri"/>
              </a:rPr>
              <a:t>).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3429000"/>
            <a:ext cx="4104455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/>
                <a:ea typeface="Calibri"/>
              </a:rPr>
              <a:t>2. Сборник </a:t>
            </a:r>
            <a:r>
              <a:rPr lang="ru-RU" dirty="0">
                <a:latin typeface="Times New Roman"/>
                <a:ea typeface="Calibri"/>
              </a:rPr>
              <a:t>О.В. </a:t>
            </a:r>
            <a:r>
              <a:rPr lang="ru-RU" dirty="0" err="1">
                <a:latin typeface="Times New Roman"/>
                <a:ea typeface="Calibri"/>
              </a:rPr>
              <a:t>Ведуты</a:t>
            </a:r>
            <a:r>
              <a:rPr lang="ru-RU" dirty="0">
                <a:latin typeface="Times New Roman"/>
                <a:ea typeface="Calibri"/>
              </a:rPr>
              <a:t>, кандидата педагогических </a:t>
            </a:r>
            <a:r>
              <a:rPr lang="ru-RU" dirty="0" smtClean="0">
                <a:latin typeface="Times New Roman"/>
                <a:ea typeface="Calibri"/>
              </a:rPr>
              <a:t>наук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/>
                <a:ea typeface="Calibri"/>
              </a:rPr>
              <a:t> </a:t>
            </a:r>
            <a:r>
              <a:rPr lang="ru-RU" dirty="0">
                <a:latin typeface="Times New Roman"/>
                <a:ea typeface="Calibri"/>
              </a:rPr>
              <a:t>«GENERAL GEOLOGY</a:t>
            </a:r>
            <a:r>
              <a:rPr lang="ru-RU" dirty="0" smtClean="0">
                <a:latin typeface="Times New Roman"/>
                <a:ea typeface="Calibri"/>
              </a:rPr>
              <a:t>», Тюменский индустриальный Университет, 2016г.</a:t>
            </a:r>
            <a:endParaRPr lang="ru-RU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302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79712" y="620688"/>
            <a:ext cx="6768752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Актуальность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данной программы заключается  в повышении коммуникативной компетенции школьников, совершенствования их языковой подготовки, позволяет расширить  лингвистический кругозор учащихся, способствует формированию культуры общения, содействует общему речевому развитию, повышает уровень гуманитарного образования школьников. </a:t>
            </a:r>
            <a:endParaRPr lang="ru-RU" dirty="0"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3947844"/>
            <a:ext cx="2630710" cy="291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9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601296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           Цель программы:</a:t>
            </a: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30138" y="1555403"/>
            <a:ext cx="6862342" cy="4202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Развитие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иноязычной коммуникативной 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компетенции: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o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	речевая компетенция </a:t>
            </a:r>
            <a:endParaRPr lang="ru-RU" sz="2800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o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	языковая компетенция </a:t>
            </a:r>
            <a:endParaRPr lang="ru-RU" sz="2800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o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	социокультурная компетенция </a:t>
            </a:r>
            <a:endParaRPr lang="ru-RU" sz="2800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o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	компенсаторная компетенция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o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	учебно-познавательная 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 компетенция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3776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88640"/>
            <a:ext cx="7128792" cy="686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Задачи </a:t>
            </a:r>
            <a:r>
              <a:rPr lang="ru-RU" sz="2400" b="1" dirty="0" smtClean="0">
                <a:solidFill>
                  <a:srgbClr val="FF0000"/>
                </a:solidFill>
              </a:rPr>
              <a:t>программы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расширение лингвистического кругозора старших школьников;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обобщение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ранее изученного языкового материала, необходимого для овладения устной и письменной речью на иностранном языке на уровне В2;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использование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двуязычных и одноязычных (толковых) словарей и другой справочной литературы;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развитие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умений ориентироваться в аудио - и письменном тексте на иностранном языке;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развитие умений обобщать информацию, выделять её из различных источников;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использование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выборочного перевода для достижения понимания текста;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интерпретация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языковых средств, отражающих особенности культуры англоязычных стран;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участие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проектной деятельности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межпредметного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характера, в том числе с 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использованием 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Интернета.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51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620688"/>
            <a:ext cx="7056784" cy="5700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Times New Roman"/>
                <a:ea typeface="Calibri"/>
                <a:cs typeface="Times New Roman"/>
              </a:rPr>
              <a:t>Рабочая программа рассчитана на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2 часа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в неделю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и реализуется в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течение 1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года.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Направленность: научно-практическая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Возраст учащихся: 16-18лет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b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Формы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образования: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Комбинированный урок, дискуссия, урок – диалог, урок – слушания аутентичных текстов, видео урок, письмо, практическая работа, беседа.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Технологии образования: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работа в группах, индивидуальная работа, проекты, творческие задания.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Методы образования: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самостоятельная работа, фронтальный опрос, объяснение, устный опрос, работа с печатными материалами.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Методы мониторинга умений учащихся: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Систематизация обобщения знаний. Проверка и оценка знаний. Тесты. Творческие работы. Контрольные работы. Устный опрос.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6014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5.infourok.ru/uploads/ex/100a/000f3ec1-67672796/hello_html_m7e39ab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17" y="17776"/>
            <a:ext cx="9144000" cy="68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ШМО 2020-2021\Лагерь весна 20-21\5e6d07686c86cb5dba476e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426" y="1852384"/>
            <a:ext cx="3207419" cy="353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83401" y="980728"/>
            <a:ext cx="4671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/>
              <a:t>Ключевые мероприятия</a:t>
            </a:r>
            <a:endParaRPr lang="ru-RU" sz="32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724128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51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6158" y="116632"/>
            <a:ext cx="184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32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D:\Desktop\IMG_85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9" y="857546"/>
            <a:ext cx="2940621" cy="2489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esktop\IMG_85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1"/>
            <a:ext cx="2982383" cy="2454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Desktop\IMG_85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223" y="774925"/>
            <a:ext cx="2850265" cy="2516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Desktop\IMG_85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0" y="3347224"/>
            <a:ext cx="2945919" cy="2242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Desktop\IMG_85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3291223"/>
            <a:ext cx="3100013" cy="2370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Desktop\IMG_85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852" y="3291222"/>
            <a:ext cx="2732636" cy="2370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0"/>
            <a:ext cx="53495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best of all</a:t>
            </a:r>
            <a:endParaRPr lang="ru-RU" sz="4400" b="1" dirty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647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25" y="4377516"/>
            <a:ext cx="1716224" cy="2288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s://pp.userapi.com/c830209/v830209047/41188/b5y10PaCq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3" y="3103621"/>
            <a:ext cx="1941212" cy="2588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p.userapi.com/c840720/v840720047/41d64/S1nIXevnpR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3473"/>
            <a:ext cx="1891511" cy="2557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272" y="243473"/>
            <a:ext cx="1918089" cy="2557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3" y="297429"/>
            <a:ext cx="1941212" cy="2588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https://pp.userapi.com/c841434/v841434047/59a24/9R1wNojj7g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928" y="2878004"/>
            <a:ext cx="2129290" cy="2839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073394"/>
            <a:ext cx="1836204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 descr="https://pp.userapi.com/c840535/v840535047/3f46e/mJOcYRlCCiU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408" y="234954"/>
            <a:ext cx="2111592" cy="2565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659" y="4506151"/>
            <a:ext cx="1542645" cy="2239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54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492</TotalTime>
  <Words>502</Words>
  <Application>Microsoft Office PowerPoint</Application>
  <PresentationFormat>Экран (4:3)</PresentationFormat>
  <Paragraphs>60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1_Тема Office</vt:lpstr>
      <vt:lpstr>Воздушный поток</vt:lpstr>
      <vt:lpstr>1_Воздушный поток</vt:lpstr>
      <vt:lpstr>2_Воздушный поток</vt:lpstr>
      <vt:lpstr>3_Воздушный поток</vt:lpstr>
      <vt:lpstr>4_Воздушный поток</vt:lpstr>
      <vt:lpstr>2_Тема Office</vt:lpstr>
      <vt:lpstr>Представление  опыта  реализации дополнительной общеразвивающей программы   объединения «Англомания»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Заседание №1  РМО учителей иностранного языка .</dc:title>
  <dc:creator>User</dc:creator>
  <cp:lastModifiedBy>User</cp:lastModifiedBy>
  <cp:revision>60</cp:revision>
  <dcterms:created xsi:type="dcterms:W3CDTF">2021-10-06T16:27:26Z</dcterms:created>
  <dcterms:modified xsi:type="dcterms:W3CDTF">2022-03-08T07:53:49Z</dcterms:modified>
</cp:coreProperties>
</file>