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</p:sldMasterIdLst>
  <p:notesMasterIdLst>
    <p:notesMasterId r:id="rId52"/>
  </p:notesMasterIdLst>
  <p:sldIdLst>
    <p:sldId id="256" r:id="rId2"/>
    <p:sldId id="265" r:id="rId3"/>
    <p:sldId id="257" r:id="rId4"/>
    <p:sldId id="266" r:id="rId5"/>
    <p:sldId id="258" r:id="rId6"/>
    <p:sldId id="267" r:id="rId7"/>
    <p:sldId id="293" r:id="rId8"/>
    <p:sldId id="296" r:id="rId9"/>
    <p:sldId id="297" r:id="rId10"/>
    <p:sldId id="269" r:id="rId11"/>
    <p:sldId id="294" r:id="rId12"/>
    <p:sldId id="295" r:id="rId13"/>
    <p:sldId id="268" r:id="rId14"/>
    <p:sldId id="298" r:id="rId15"/>
    <p:sldId id="270" r:id="rId16"/>
    <p:sldId id="300" r:id="rId17"/>
    <p:sldId id="271" r:id="rId18"/>
    <p:sldId id="273" r:id="rId19"/>
    <p:sldId id="302" r:id="rId20"/>
    <p:sldId id="301" r:id="rId21"/>
    <p:sldId id="272" r:id="rId22"/>
    <p:sldId id="275" r:id="rId23"/>
    <p:sldId id="276" r:id="rId24"/>
    <p:sldId id="303" r:id="rId25"/>
    <p:sldId id="277" r:id="rId26"/>
    <p:sldId id="304" r:id="rId27"/>
    <p:sldId id="278" r:id="rId28"/>
    <p:sldId id="279" r:id="rId29"/>
    <p:sldId id="280" r:id="rId30"/>
    <p:sldId id="281" r:id="rId31"/>
    <p:sldId id="305" r:id="rId32"/>
    <p:sldId id="306" r:id="rId33"/>
    <p:sldId id="307" r:id="rId34"/>
    <p:sldId id="282" r:id="rId35"/>
    <p:sldId id="308" r:id="rId36"/>
    <p:sldId id="283" r:id="rId37"/>
    <p:sldId id="309" r:id="rId38"/>
    <p:sldId id="284" r:id="rId39"/>
    <p:sldId id="286" r:id="rId40"/>
    <p:sldId id="287" r:id="rId41"/>
    <p:sldId id="310" r:id="rId42"/>
    <p:sldId id="311" r:id="rId43"/>
    <p:sldId id="288" r:id="rId44"/>
    <p:sldId id="312" r:id="rId45"/>
    <p:sldId id="289" r:id="rId46"/>
    <p:sldId id="313" r:id="rId47"/>
    <p:sldId id="290" r:id="rId48"/>
    <p:sldId id="314" r:id="rId49"/>
    <p:sldId id="299" r:id="rId50"/>
    <p:sldId id="292" r:id="rId5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29" autoAdjust="0"/>
  </p:normalViewPr>
  <p:slideViewPr>
    <p:cSldViewPr>
      <p:cViewPr>
        <p:scale>
          <a:sx n="44" d="100"/>
          <a:sy n="44" d="100"/>
        </p:scale>
        <p:origin x="-1350" y="-47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97766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260853"/>
            <a:ext cx="20726400" cy="29400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18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7142400" y="1098550"/>
            <a:ext cx="14630400" cy="23406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251200" y="1098550"/>
            <a:ext cx="43484800" cy="23406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55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Цапля, низко летящая над пляжем с коротким забором на переднем плане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46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3"/>
            <a:ext cx="20726400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524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47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57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0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61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14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663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8189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3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51200" y="6400803"/>
            <a:ext cx="29057600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715200" y="6400803"/>
            <a:ext cx="29057600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62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24" indent="0">
              <a:buNone/>
              <a:defRPr sz="4800" b="1"/>
            </a:lvl2pPr>
            <a:lvl3pPr marL="2177047" indent="0">
              <a:buNone/>
              <a:defRPr sz="4300" b="1"/>
            </a:lvl3pPr>
            <a:lvl4pPr marL="3265571" indent="0">
              <a:buNone/>
              <a:defRPr sz="3800" b="1"/>
            </a:lvl4pPr>
            <a:lvl5pPr marL="4354095" indent="0">
              <a:buNone/>
              <a:defRPr sz="3800" b="1"/>
            </a:lvl5pPr>
            <a:lvl6pPr marL="5442618" indent="0">
              <a:buNone/>
              <a:defRPr sz="3800" b="1"/>
            </a:lvl6pPr>
            <a:lvl7pPr marL="6531142" indent="0">
              <a:buNone/>
              <a:defRPr sz="3800" b="1"/>
            </a:lvl7pPr>
            <a:lvl8pPr marL="7619663" indent="0">
              <a:buNone/>
              <a:defRPr sz="3800" b="1"/>
            </a:lvl8pPr>
            <a:lvl9pPr marL="8708189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37" y="3070226"/>
            <a:ext cx="10778067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24" indent="0">
              <a:buNone/>
              <a:defRPr sz="4800" b="1"/>
            </a:lvl2pPr>
            <a:lvl3pPr marL="2177047" indent="0">
              <a:buNone/>
              <a:defRPr sz="4300" b="1"/>
            </a:lvl3pPr>
            <a:lvl4pPr marL="3265571" indent="0">
              <a:buNone/>
              <a:defRPr sz="3800" b="1"/>
            </a:lvl4pPr>
            <a:lvl5pPr marL="4354095" indent="0">
              <a:buNone/>
              <a:defRPr sz="3800" b="1"/>
            </a:lvl5pPr>
            <a:lvl6pPr marL="5442618" indent="0">
              <a:buNone/>
              <a:defRPr sz="3800" b="1"/>
            </a:lvl6pPr>
            <a:lvl7pPr marL="6531142" indent="0">
              <a:buNone/>
              <a:defRPr sz="3800" b="1"/>
            </a:lvl7pPr>
            <a:lvl8pPr marL="7619663" indent="0">
              <a:buNone/>
              <a:defRPr sz="3800" b="1"/>
            </a:lvl8pPr>
            <a:lvl9pPr marL="8708189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86737" y="4349750"/>
            <a:ext cx="10778067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60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03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8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3467" y="546103"/>
            <a:ext cx="13631333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1" y="2870203"/>
            <a:ext cx="8022168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524" indent="0">
              <a:buNone/>
              <a:defRPr sz="2900"/>
            </a:lvl2pPr>
            <a:lvl3pPr marL="2177047" indent="0">
              <a:buNone/>
              <a:defRPr sz="2400"/>
            </a:lvl3pPr>
            <a:lvl4pPr marL="3265571" indent="0">
              <a:buNone/>
              <a:defRPr sz="2100"/>
            </a:lvl4pPr>
            <a:lvl5pPr marL="4354095" indent="0">
              <a:buNone/>
              <a:defRPr sz="2100"/>
            </a:lvl5pPr>
            <a:lvl6pPr marL="5442618" indent="0">
              <a:buNone/>
              <a:defRPr sz="2100"/>
            </a:lvl6pPr>
            <a:lvl7pPr marL="6531142" indent="0">
              <a:buNone/>
              <a:defRPr sz="2100"/>
            </a:lvl7pPr>
            <a:lvl8pPr marL="7619663" indent="0">
              <a:buNone/>
              <a:defRPr sz="2100"/>
            </a:lvl8pPr>
            <a:lvl9pPr marL="8708189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75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524" indent="0">
              <a:buNone/>
              <a:defRPr sz="6700"/>
            </a:lvl2pPr>
            <a:lvl3pPr marL="2177047" indent="0">
              <a:buNone/>
              <a:defRPr sz="5700"/>
            </a:lvl3pPr>
            <a:lvl4pPr marL="3265571" indent="0">
              <a:buNone/>
              <a:defRPr sz="4800"/>
            </a:lvl4pPr>
            <a:lvl5pPr marL="4354095" indent="0">
              <a:buNone/>
              <a:defRPr sz="4800"/>
            </a:lvl5pPr>
            <a:lvl6pPr marL="5442618" indent="0">
              <a:buNone/>
              <a:defRPr sz="4800"/>
            </a:lvl6pPr>
            <a:lvl7pPr marL="6531142" indent="0">
              <a:buNone/>
              <a:defRPr sz="4800"/>
            </a:lvl7pPr>
            <a:lvl8pPr marL="7619663" indent="0">
              <a:buNone/>
              <a:defRPr sz="4800"/>
            </a:lvl8pPr>
            <a:lvl9pPr marL="8708189" indent="0">
              <a:buNone/>
              <a:defRPr sz="4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524" indent="0">
              <a:buNone/>
              <a:defRPr sz="2900"/>
            </a:lvl2pPr>
            <a:lvl3pPr marL="2177047" indent="0">
              <a:buNone/>
              <a:defRPr sz="2400"/>
            </a:lvl3pPr>
            <a:lvl4pPr marL="3265571" indent="0">
              <a:buNone/>
              <a:defRPr sz="2100"/>
            </a:lvl4pPr>
            <a:lvl5pPr marL="4354095" indent="0">
              <a:buNone/>
              <a:defRPr sz="2100"/>
            </a:lvl5pPr>
            <a:lvl6pPr marL="5442618" indent="0">
              <a:buNone/>
              <a:defRPr sz="2100"/>
            </a:lvl6pPr>
            <a:lvl7pPr marL="6531142" indent="0">
              <a:buNone/>
              <a:defRPr sz="2100"/>
            </a:lvl7pPr>
            <a:lvl8pPr marL="7619663" indent="0">
              <a:buNone/>
              <a:defRPr sz="2100"/>
            </a:lvl8pPr>
            <a:lvl9pPr marL="8708189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E65-7845-4327-AC3F-51785A348034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84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217705" tIns="108852" rIns="217705" bIns="10885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217705" tIns="108852" rIns="217705" bIns="10885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CAE65-7845-4327-AC3F-51785A348034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49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2177047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394" indent="-816394" algn="l" defTabSz="2177047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852" indent="-680328" algn="l" defTabSz="2177047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309" indent="-544262" algn="l" defTabSz="2177047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833" indent="-544262" algn="l" defTabSz="2177047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357" indent="-544262" algn="l" defTabSz="2177047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880" indent="-544262" algn="l" defTabSz="2177047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404" indent="-544262" algn="l" defTabSz="2177047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3928" indent="-544262" algn="l" defTabSz="2177047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451" indent="-544262" algn="l" defTabSz="2177047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24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47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71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095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618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142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663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189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gif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infourok.ru/metodicheskij-material-po-himii-dlya-9-klassa-oge-po-himii-2023-teoriya-po-vsem-zadaniyam-6316014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infourok.ru/sbornik-tematicheskih-zadanij-oge-po-himii-2022-5263709.html" TargetMode="External"/><Relationship Id="rId5" Type="http://schemas.openxmlformats.org/officeDocument/2006/relationships/hyperlink" Target="https://infourok.ru/prezentaciya-analiz-rezultatov-vypolneniya-i-algoritm-raboty-s-zadaniyami-18-i-19-oge-po-himii-6819321.html" TargetMode="Externa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Методические рекомендации…"/>
          <p:cNvSpPr txBox="1">
            <a:spLocks noGrp="1"/>
          </p:cNvSpPr>
          <p:nvPr>
            <p:ph type="ctrTitle"/>
          </p:nvPr>
        </p:nvSpPr>
        <p:spPr>
          <a:xfrm>
            <a:off x="4271120" y="3113584"/>
            <a:ext cx="17641960" cy="438002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>
                <a:solidFill>
                  <a:srgbClr val="93E3FD"/>
                </a:solidFill>
                <a:latin typeface="Bodoni SvtyTwo OS ITC TT-Book"/>
                <a:ea typeface="Bodoni SvtyTwo OS ITC TT-Book"/>
                <a:cs typeface="Bodoni SvtyTwo OS ITC TT-Book"/>
                <a:sym typeface="Bodoni SvtyTwo OS ITC TT-Book"/>
              </a:defRPr>
            </a:pP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Разбор заданий ОГЭ по химии</a:t>
            </a:r>
            <a:b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(методические рекомендации)</a:t>
            </a:r>
            <a:endParaRPr sz="9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>
                <a:solidFill>
                  <a:srgbClr val="93E3FD"/>
                </a:solidFill>
                <a:latin typeface="Bodoni SvtyTwo OS ITC TT-Book"/>
                <a:ea typeface="Bodoni SvtyTwo OS ITC TT-Book"/>
                <a:cs typeface="Bodoni SvtyTwo OS ITC TT-Book"/>
                <a:sym typeface="Bodoni SvtyTwo OS ITC TT-Book"/>
              </a:defRPr>
            </a:pPr>
            <a:r>
              <a:rPr dirty="0"/>
              <a:t> </a:t>
            </a:r>
          </a:p>
        </p:txBody>
      </p:sp>
      <p:sp>
        <p:nvSpPr>
          <p:cNvPr id="138" name="Подготовила: к.х.н. Аветисян С.В."/>
          <p:cNvSpPr txBox="1">
            <a:spLocks noGrp="1"/>
          </p:cNvSpPr>
          <p:nvPr>
            <p:ph type="subTitle" idx="1"/>
          </p:nvPr>
        </p:nvSpPr>
        <p:spPr>
          <a:xfrm>
            <a:off x="13848184" y="7434064"/>
            <a:ext cx="9937104" cy="49910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Bodoni SvtyTwo OS ITC TT-Book"/>
                <a:ea typeface="Bodoni SvtyTwo OS ITC TT-Book"/>
                <a:cs typeface="Bodoni SvtyTwo OS ITC TT-Book"/>
                <a:sym typeface="Bodoni SvtyTwo OS ITC TT-Book"/>
              </a:defRPr>
            </a:lvl1pPr>
          </a:lstStyle>
          <a:p>
            <a:endParaRPr sz="58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7799512" y="10928434"/>
            <a:ext cx="7560840" cy="16902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09.11.2023</a:t>
            </a:r>
            <a:endParaRPr kumimoji="0" lang="ru-RU" sz="54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Helvetica Neue"/>
            </a:endParaRPr>
          </a:p>
        </p:txBody>
      </p:sp>
      <p:pic>
        <p:nvPicPr>
          <p:cNvPr id="6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3" y="11805234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207292" y="0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№5</a:t>
            </a: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Строение молекул. Химическая связь</a:t>
            </a:r>
            <a:endParaRPr lang="ru-RU" sz="60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7" name="Picture 1" descr="C:\Users\User\Downloads\2023-11-01_01-31-4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52" y="3401603"/>
            <a:ext cx="10810875" cy="798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ser\Downloads\2023-11-01_01-33-0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976" y="3113584"/>
            <a:ext cx="11737304" cy="849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№5</a:t>
            </a: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Строение молекул. Химическая связь</a:t>
            </a:r>
            <a:endParaRPr lang="ru-RU" sz="60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95456" y="3113584"/>
            <a:ext cx="10945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2728" y="4553744"/>
            <a:ext cx="22898544" cy="786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Из предложенного перечня выберите два вещества немолекулярного строения, которые имеют ковалентную полярную химическую связь.</a:t>
            </a:r>
          </a:p>
          <a:p>
            <a:pPr algn="just">
              <a:spcBef>
                <a:spcPts val="600"/>
              </a:spcBef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)  хлорид фосфора (III) </a:t>
            </a:r>
            <a:endParaRPr lang="ru-RU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)  бромид кальция </a:t>
            </a:r>
            <a:endParaRPr lang="ru-RU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)  нитрат магния </a:t>
            </a:r>
            <a:endParaRPr lang="ru-RU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)  пероксид водорода</a:t>
            </a:r>
          </a:p>
          <a:p>
            <a:pPr algn="just">
              <a:spcBef>
                <a:spcPts val="600"/>
              </a:spcBef>
            </a:pP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5)  оксид кремния (IV)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9743728" y="11195728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ru-RU" sz="66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№5</a:t>
            </a: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Строение молекул. Химическая связь</a:t>
            </a:r>
            <a:endParaRPr lang="ru-RU" sz="60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6984" y="3113584"/>
            <a:ext cx="20018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Дидактическая карточка (заполни таблицу )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2768" y="4129248"/>
            <a:ext cx="22682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Распределите вещества по типу кристаллической решетки и 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химической 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связи между 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элементами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S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(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(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графит, кварц, этиловый спирт,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алмаз, бор,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(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крахмал, фторид натрия, (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CsCl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COOH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CaSiO</a:t>
            </a:r>
            <a:r>
              <a:rPr lang="ru-RU" sz="40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веселящий газ, бурый газ, сталь, карборунд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882630"/>
              </p:ext>
            </p:extLst>
          </p:nvPr>
        </p:nvGraphicFramePr>
        <p:xfrm>
          <a:off x="310546" y="6955218"/>
          <a:ext cx="23762775" cy="56083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60040"/>
                <a:gridCol w="4061738"/>
                <a:gridCol w="4061738"/>
                <a:gridCol w="3880120"/>
                <a:gridCol w="4090592"/>
                <a:gridCol w="3608547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 err="1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Ковалентно</a:t>
                      </a: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-неполярная связь,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молекулярная решетка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 err="1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Ковалентно</a:t>
                      </a: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-полярная связь, молекулярная решетка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 err="1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Ковалентно</a:t>
                      </a: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-неполярная связь, атомная решетка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Ионная связь,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ионная решетка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Металлическая связь, металлическая решетка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Водородная связь, молекулярная решетка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3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47570" y="377280"/>
            <a:ext cx="17857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№6</a:t>
            </a:r>
            <a:endParaRPr lang="en-US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Строение электронных оболочек атомов. Закономерности изменения свойств элементов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210701"/>
              </p:ext>
            </p:extLst>
          </p:nvPr>
        </p:nvGraphicFramePr>
        <p:xfrm>
          <a:off x="310546" y="2940487"/>
          <a:ext cx="23402734" cy="94114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1449406"/>
                <a:gridCol w="5990580"/>
                <a:gridCol w="5962748"/>
              </a:tblGrid>
              <a:tr h="15841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периоду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(слева направо →)  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группе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(сверху вниз ↓)   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9098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Заряд ядра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электронных </a:t>
                      </a:r>
                      <a:r>
                        <a:rPr lang="ru-RU" sz="4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слоев (номер периода)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валентных </a:t>
                      </a:r>
                      <a:r>
                        <a:rPr lang="ru-RU" sz="4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электронов (номер группы)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Возрастает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изменяется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Возрастает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Возрастает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Возрастает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изменяется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52042">
                <a:tc>
                  <a:txBody>
                    <a:bodyPr/>
                    <a:lstStyle/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Радиусы атомов</a:t>
                      </a:r>
                    </a:p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Металлические свойства</a:t>
                      </a:r>
                    </a:p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Восстановительные свойства</a:t>
                      </a:r>
                    </a:p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свойства оксидов и гидроксидов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none" strike="noStrike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none" strike="noStrike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Убывают</a:t>
                      </a:r>
                      <a:endParaRPr lang="ru-RU" sz="4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Возрастают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52042">
                <a:tc>
                  <a:txBody>
                    <a:bodyPr/>
                    <a:lstStyle/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Электроотрицательность</a:t>
                      </a:r>
                      <a:endParaRPr lang="ru-RU" sz="4000" b="1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</a:t>
                      </a:r>
                      <a:r>
                        <a:rPr lang="ru-RU" sz="40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ионизации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Неметаллические свойства</a:t>
                      </a:r>
                    </a:p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Окислительные свойства</a:t>
                      </a:r>
                    </a:p>
                    <a:p>
                      <a:pPr marL="425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Кислотные свойства оксидов и гидроксидов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none" strike="noStrike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Возрастают</a:t>
                      </a:r>
                      <a:endParaRPr lang="ru-RU" sz="4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u="sng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Убывают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47570" y="377280"/>
            <a:ext cx="17857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№6</a:t>
            </a:r>
            <a:endParaRPr lang="en-US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Строение электронных оболочек атомов. Закономерности изменения свойств элементов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54918" y="3271616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8793" y="4285564"/>
            <a:ext cx="22250472" cy="10374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Какие два утверждения верны для характеристики как мышьяка, так и брома</a:t>
            </a: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1) Химический элемент является p-элементом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2) Простое вещество, образуемое химическим элементом, при н. у. является газом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3) Химический элемент образует высший оксид общей формулой   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ru-RU" sz="5400" b="1" dirty="0" err="1">
                <a:latin typeface="Times New Roman" pitchFamily="18" charset="0"/>
                <a:cs typeface="Times New Roman" pitchFamily="18" charset="0"/>
              </a:rPr>
              <a:t>Электроотрицательность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химического элемента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выше, чем у  селена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) Электроны в атоме расположены на четырех электронных слоях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15)</a:t>
            </a:r>
            <a:endParaRPr lang="ru-RU" sz="60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5" y="11469132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№7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Простые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сложные вещества. Неорганические вещества</a:t>
            </a:r>
          </a:p>
        </p:txBody>
      </p:sp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"/>
          <a:stretch>
            <a:fillRect/>
          </a:stretch>
        </p:blipFill>
        <p:spPr bwMode="auto">
          <a:xfrm>
            <a:off x="1534816" y="2942610"/>
            <a:ext cx="10585176" cy="98920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606704"/>
              </p:ext>
            </p:extLst>
          </p:nvPr>
        </p:nvGraphicFramePr>
        <p:xfrm>
          <a:off x="13272121" y="2940490"/>
          <a:ext cx="10225135" cy="85045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8938"/>
                <a:gridCol w="2007000"/>
                <a:gridCol w="518656"/>
                <a:gridCol w="2037282"/>
                <a:gridCol w="769604"/>
                <a:gridCol w="1787026"/>
                <a:gridCol w="722406"/>
                <a:gridCol w="1834223"/>
              </a:tblGrid>
              <a:tr h="567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вариант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вариант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вариант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вариант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NaCl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HNO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HCl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Cа</a:t>
                      </a: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(OH)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MgO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FeO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CuCl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NaOH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KOH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(OH)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Mg(OH)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Cu(OH)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CaCO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(SO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CuSO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Mg(NO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HF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FeS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ru-RU" sz="2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ru-RU" sz="2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CuO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681077" y="11682536"/>
            <a:ext cx="9721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Примеры карточек с заданиями 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24448" y="11469132"/>
            <a:ext cx="717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Определить классы соединений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5" y="11469132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№7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Простые 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сложные </a:t>
            </a: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неорганические вещества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27504" y="3402152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4896" y="4265712"/>
            <a:ext cx="19514168" cy="724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Гидроксид стронция и фосфат аммония соответственно являются</a:t>
            </a:r>
          </a:p>
          <a:p>
            <a:pPr>
              <a:spcBef>
                <a:spcPts val="600"/>
              </a:spcBef>
            </a:pP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амфотерным гидроксидом и средней солью </a:t>
            </a:r>
          </a:p>
          <a:p>
            <a:pPr>
              <a:spcBef>
                <a:spcPts val="600"/>
              </a:spcBef>
            </a:pP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основанием и средней солью</a:t>
            </a:r>
          </a:p>
          <a:p>
            <a:pPr>
              <a:spcBef>
                <a:spcPts val="600"/>
              </a:spcBef>
            </a:pP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sz="6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оснόвным</a:t>
            </a: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оксидом и </a:t>
            </a:r>
            <a: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кислотой</a:t>
            </a:r>
          </a:p>
          <a:p>
            <a:pPr>
              <a:spcBef>
                <a:spcPts val="600"/>
              </a:spcBef>
            </a:pPr>
            <a: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основанием и </a:t>
            </a:r>
            <a:r>
              <a:rPr lang="ru-RU" sz="6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оснόвным</a:t>
            </a: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оксидом </a:t>
            </a:r>
            <a: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8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8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109083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№8</a:t>
            </a:r>
            <a:r>
              <a:rPr lang="ru-RU" sz="7200" b="1" dirty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7200" b="1" dirty="0" smtClean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свойства простых веществ. Химические свойства оксидов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8712" y="3113584"/>
            <a:ext cx="12673408" cy="9956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Металлы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реагируют с:</a:t>
            </a:r>
          </a:p>
          <a:p>
            <a:pPr lvl="0">
              <a:spcBef>
                <a:spcPts val="600"/>
              </a:spcBef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водой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(щелочные и щелочноземельные металлы реагируют с водой с образованием щелочи и H</a:t>
            </a:r>
            <a:r>
              <a:rPr lang="ru-RU" sz="4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металлы средней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активности – с образованием оксида и H</a:t>
            </a:r>
            <a:r>
              <a:rPr lang="ru-RU" sz="4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, металлы правее H не реагируют);</a:t>
            </a:r>
          </a:p>
          <a:p>
            <a:pPr lvl="0">
              <a:spcBef>
                <a:spcPts val="600"/>
              </a:spcBef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неметаллами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кислотами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(с окислительными кислотами реагируют все металлы, кроме </a:t>
            </a:r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; с неокислительными кислотами только металлы левее Н);</a:t>
            </a:r>
          </a:p>
          <a:p>
            <a:pPr lvl="0">
              <a:spcBef>
                <a:spcPts val="600"/>
              </a:spcBef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соединениями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менее активных металлов (более активные металлы, начиная с </a:t>
            </a:r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, вытесняют менее активные);</a:t>
            </a:r>
          </a:p>
          <a:p>
            <a:pPr>
              <a:spcBef>
                <a:spcPts val="600"/>
              </a:spcBef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(амфотерные) – со щелочами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272120" y="3371373"/>
            <a:ext cx="10729192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Неметаллы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реагируют с:</a:t>
            </a:r>
          </a:p>
          <a:p>
            <a:pPr lvl="0">
              <a:spcBef>
                <a:spcPts val="600"/>
              </a:spcBef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металлами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spcBef>
                <a:spcPts val="600"/>
              </a:spcBef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неметаллами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(неметалл, ближе к F становится с отриц. зарядом, дальше от F – с положит.);</a:t>
            </a:r>
          </a:p>
          <a:p>
            <a:pPr lvl="0">
              <a:spcBef>
                <a:spcPts val="600"/>
              </a:spcBef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галогены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– с солями менее активных галогенов (например, Cl</a:t>
            </a:r>
            <a:r>
              <a:rPr lang="ru-RU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+ CaBr</a:t>
            </a:r>
            <a:r>
              <a:rPr lang="ru-RU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= CaCl</a:t>
            </a:r>
            <a:r>
              <a:rPr lang="ru-RU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+ Br</a:t>
            </a:r>
            <a:r>
              <a:rPr lang="ru-RU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>
              <a:spcBef>
                <a:spcPts val="600"/>
              </a:spcBef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водород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и углерод C – с соединениями металлов</a:t>
            </a:r>
          </a:p>
          <a:p>
            <a:pPr>
              <a:spcBef>
                <a:spcPts val="600"/>
              </a:spcBef>
            </a:pP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Нр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	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C+2FeO=Fe+CO</a:t>
            </a:r>
            <a:r>
              <a:rPr lang="en-US" sz="4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4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ru-RU" sz="4000" dirty="0" smtClean="0"/>
              <a:t>H</a:t>
            </a:r>
            <a:r>
              <a:rPr lang="ru-RU" sz="4000" baseline="-25000" dirty="0" smtClean="0"/>
              <a:t>2</a:t>
            </a:r>
            <a:r>
              <a:rPr lang="ru-RU" sz="4000" dirty="0" smtClean="0"/>
              <a:t>O</a:t>
            </a:r>
            <a:endParaRPr lang="ru-RU" sz="4000" dirty="0"/>
          </a:p>
          <a:p>
            <a:pPr>
              <a:spcBef>
                <a:spcPts val="600"/>
              </a:spcBef>
            </a:pP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958752" y="-29081"/>
            <a:ext cx="3847670" cy="25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27304" y="547762"/>
            <a:ext cx="17857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№8</a:t>
            </a:r>
            <a:r>
              <a:rPr lang="ru-RU" sz="7200" b="1" dirty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7200" b="1" dirty="0" smtClean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свойства простых веществ. Химические свойства оксидов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82666" y="2463391"/>
            <a:ext cx="22322480" cy="1128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54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до степени окисления 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могут окислить только галогены (F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, Cl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, Br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) и окислительные кислоты (HNO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5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sz="5400" baseline="-25000" dirty="0" smtClean="0">
                <a:latin typeface="Times New Roman" pitchFamily="18" charset="0"/>
                <a:cs typeface="Times New Roman" pitchFamily="18" charset="0"/>
              </a:rPr>
              <a:t>4(</a:t>
            </a:r>
            <a:r>
              <a:rPr lang="ru-RU" sz="5400" baseline="-25000" dirty="0" err="1" smtClean="0">
                <a:latin typeface="Times New Roman" pitchFamily="18" charset="0"/>
                <a:cs typeface="Times New Roman" pitchFamily="18" charset="0"/>
              </a:rPr>
              <a:t>конц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). Остальные вещества могут окислять 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железо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до +2.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Кислород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окисляет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sz="5400" b="1" baseline="30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в Fe</a:t>
            </a:r>
            <a:r>
              <a:rPr lang="ru-RU" sz="5400" baseline="30000" dirty="0">
                <a:latin typeface="Times New Roman" pitchFamily="18" charset="0"/>
                <a:cs typeface="Times New Roman" pitchFamily="18" charset="0"/>
              </a:rPr>
              <a:t>+2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и Fe</a:t>
            </a:r>
            <a:r>
              <a:rPr lang="ru-RU" sz="5400" baseline="30000" dirty="0"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одновременно</a:t>
            </a:r>
          </a:p>
          <a:p>
            <a:pPr lvl="0">
              <a:spcBef>
                <a:spcPts val="600"/>
              </a:spcBef>
            </a:pP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Галогены </a:t>
            </a:r>
            <a:r>
              <a:rPr lang="ru-RU" sz="5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(F</a:t>
            </a:r>
            <a:r>
              <a:rPr lang="ru-RU" sz="5400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Cl</a:t>
            </a:r>
            <a:r>
              <a:rPr lang="ru-RU" sz="5400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Br</a:t>
            </a:r>
            <a:r>
              <a:rPr lang="ru-RU" sz="5400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I</a:t>
            </a:r>
            <a:r>
              <a:rPr lang="ru-RU" sz="5400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реагируют 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кислородом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водород </a:t>
            </a:r>
            <a:r>
              <a:rPr lang="ru-RU" sz="5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азот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реагируют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 фосфором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Азот N</a:t>
            </a:r>
            <a:r>
              <a:rPr lang="ru-RU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- неактивное вещество, реагирует с кислородом, но только при температуре 2000-3000 </a:t>
            </a:r>
            <a:r>
              <a:rPr lang="ru-RU" sz="54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 lvl="0">
              <a:spcBef>
                <a:spcPts val="600"/>
              </a:spcBef>
            </a:pPr>
            <a:r>
              <a:rPr lang="ru-RU" sz="54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при реакции с O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превращаются в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пероксиды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;	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другие металлы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- в оксиды Li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O, </a:t>
            </a:r>
            <a:r>
              <a:rPr lang="ru-RU" sz="5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и т.д.</a:t>
            </a:r>
          </a:p>
          <a:p>
            <a:pPr>
              <a:spcBef>
                <a:spcPts val="600"/>
              </a:spcBef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Большинство реакций простых веществ протекают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 нагревании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Без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нагревания способны вступать в реакции щелочные металлы и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галогены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958752" y="-29081"/>
            <a:ext cx="3847670" cy="25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27304" y="547762"/>
            <a:ext cx="17857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№8</a:t>
            </a:r>
            <a:r>
              <a:rPr lang="ru-RU" sz="7200" b="1" dirty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7200" b="1" dirty="0" smtClean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свойства простых веществ. Химические свойства оксидов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058403"/>
              </p:ext>
            </p:extLst>
          </p:nvPr>
        </p:nvGraphicFramePr>
        <p:xfrm>
          <a:off x="958752" y="2387517"/>
          <a:ext cx="23258586" cy="1086623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56645"/>
                <a:gridCol w="1702624"/>
                <a:gridCol w="2272348"/>
                <a:gridCol w="2116236"/>
                <a:gridCol w="3036949"/>
                <a:gridCol w="2218880"/>
                <a:gridCol w="2613325"/>
                <a:gridCol w="2558568"/>
                <a:gridCol w="2683011"/>
              </a:tblGrid>
              <a:tr h="198540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Реагент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Основный оксид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Амфотерный оксид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Кислотный</a:t>
                      </a: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оксид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Щелочь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Амфотерный гидроксид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Кислота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</a:tr>
              <a:tr h="944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Основный оксид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щелочь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44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Амфотерный оксид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44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Кислотный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оксид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кислота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33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Щелочь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основа-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ние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диссоци</a:t>
                      </a:r>
                      <a:endParaRPr lang="ru-RU" sz="3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ация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44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Амфотерный гидроксид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44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Кислота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2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кислота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диссоци</a:t>
                      </a:r>
                      <a:endParaRPr lang="ru-RU" sz="3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ация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59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основа-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ние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кислота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 + соль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гидролиз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5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31960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40" y="3689648"/>
            <a:ext cx="20882320" cy="7892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7224" y="1745432"/>
            <a:ext cx="1807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ОГЭ по химии, продолжительность 180 минут 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6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№8</a:t>
            </a:r>
            <a:r>
              <a:rPr lang="ru-RU" sz="7200" b="1" dirty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7200" b="1" dirty="0" smtClean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свойства простых веществ. Химические свойства оксидов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35616" y="2940487"/>
            <a:ext cx="777686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</a:p>
          <a:p>
            <a:pPr>
              <a:spcBef>
                <a:spcPts val="600"/>
              </a:spcBef>
            </a:pP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4776" y="4265712"/>
            <a:ext cx="22394488" cy="7586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Какие два из перечисленных веществ вступают в реакцию?</a:t>
            </a:r>
          </a:p>
          <a:p>
            <a:pPr>
              <a:spcBef>
                <a:spcPts val="600"/>
              </a:spcBef>
            </a:pP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) оксид цинка и оксид лития</a:t>
            </a:r>
          </a:p>
          <a:p>
            <a:pPr>
              <a:spcBef>
                <a:spcPts val="600"/>
              </a:spcBef>
            </a:pP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2) оксид кальция и оксид магния</a:t>
            </a:r>
          </a:p>
          <a:p>
            <a:pPr>
              <a:spcBef>
                <a:spcPts val="600"/>
              </a:spcBef>
            </a:pP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3) оксид углерода(IV) и оксид серы(IV)</a:t>
            </a:r>
          </a:p>
          <a:p>
            <a:pPr>
              <a:spcBef>
                <a:spcPts val="600"/>
              </a:spcBef>
            </a:pP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4) оксид лития и оксид серы(IV)</a:t>
            </a:r>
          </a:p>
          <a:p>
            <a:pPr>
              <a:spcBef>
                <a:spcPts val="600"/>
              </a:spcBef>
            </a:pP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5) оксид железа(III) и оксид алюминия    </a:t>
            </a: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66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66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14)</a:t>
            </a:r>
            <a:endParaRPr lang="ru-RU" sz="6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8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33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02153" y="3113584"/>
            <a:ext cx="2052228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Генетическая связь веществ</a:t>
            </a:r>
          </a:p>
          <a:p>
            <a:pPr>
              <a:spcBef>
                <a:spcPts val="600"/>
              </a:spcBef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Металл- основной оксид- основание- соль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>
              <a:spcBef>
                <a:spcPts val="600"/>
              </a:spcBef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Неметалл –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кислотный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оксид –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кислота –соль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18992" y="6930008"/>
            <a:ext cx="17641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872" y="6301438"/>
            <a:ext cx="18938104" cy="458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00712" y="10613434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312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19192" y="737320"/>
            <a:ext cx="192261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№9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свойства простых и сложных неорганических веществ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№10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свойства простых и сложных веществ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9" t="34834" r="24102" b="42692"/>
          <a:stretch/>
        </p:blipFill>
        <p:spPr bwMode="auto">
          <a:xfrm>
            <a:off x="12718704" y="3761656"/>
            <a:ext cx="11665296" cy="407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201112" y="8298160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142</a:t>
            </a:r>
            <a:endParaRPr lang="ru-RU" sz="60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4" t="30138" r="21366" b="13845"/>
          <a:stretch/>
        </p:blipFill>
        <p:spPr bwMode="auto">
          <a:xfrm>
            <a:off x="310545" y="3401616"/>
            <a:ext cx="12241495" cy="901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06422" y="798875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№11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реакции и </a:t>
            </a: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уравнения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User\Downloads\2023-11-01_01-18-2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485" y="3473624"/>
            <a:ext cx="18751240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88344" y="10674424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Тренажеры, задания на карточках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06422" y="798875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№11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реакции и </a:t>
            </a: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уравнения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48384" y="9666312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Тренажеры, задания на карточках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8879632" y="3329608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2768" y="4252938"/>
            <a:ext cx="21818424" cy="788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Какие из приведённых реакций разложения не являются </a:t>
            </a:r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- восстановительными?</a:t>
            </a:r>
          </a:p>
          <a:p>
            <a:pPr>
              <a:spcBef>
                <a:spcPts val="600"/>
              </a:spcBef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1)  </a:t>
            </a:r>
          </a:p>
          <a:p>
            <a:pPr>
              <a:spcBef>
                <a:spcPts val="600"/>
              </a:spcBef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2) NH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Cl =NH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ru-RU" sz="5400" dirty="0" err="1">
                <a:latin typeface="Times New Roman" pitchFamily="18" charset="0"/>
                <a:cs typeface="Times New Roman" pitchFamily="18" charset="0"/>
              </a:rPr>
              <a:t>HCl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3) 3Fe(OH)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= Fe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ru-RU" sz="5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spcBef>
                <a:spcPts val="600"/>
              </a:spcBef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4)  </a:t>
            </a:r>
          </a:p>
          <a:p>
            <a:pPr>
              <a:spcBef>
                <a:spcPts val="600"/>
              </a:spcBef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5) 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oge.sdamgia.ru/formula/8f/8f04c3d0c81eed2b2ca00c60f165df34p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188" y="9913306"/>
            <a:ext cx="4232916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oge.sdamgia.ru/formula/6f/6f952888ab282359c8a1af2484c7fd10p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188" y="8874224"/>
            <a:ext cx="510324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oge.sdamgia.ru/formula/8f/8f04c3d0c81eed2b2ca00c60f165df34p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188" y="6256156"/>
            <a:ext cx="4392488" cy="5245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863408" y="11118920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(23)</a:t>
            </a:r>
            <a:endParaRPr lang="ru-RU" sz="60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7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№12</a:t>
            </a: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Условия и признаки протекания химических реакций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1266" name="Picture 2" descr="C:\Users\User\Downloads\2023-11-01_01-23-5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848" y="3185592"/>
            <a:ext cx="11851853" cy="902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ownloads\2023-11-01_01-26-0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408" y="3185592"/>
            <a:ext cx="644842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ownloads\2023-11-01_01-27-3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249" y="6281936"/>
            <a:ext cx="909985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№12</a:t>
            </a: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Условия и признаки протекания химических реакций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35816" y="2940487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712" y="4049688"/>
            <a:ext cx="23618624" cy="8179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Установите соответствие между реагирующими веществами и признаком протекающей между ними реакции: к каждой позиции, обозначенной буквой, подберите соответствующую позицию, обозначенную цифрой</a:t>
            </a:r>
            <a:r>
              <a:rPr lang="ru-RU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5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5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5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435934"/>
              </p:ext>
            </p:extLst>
          </p:nvPr>
        </p:nvGraphicFramePr>
        <p:xfrm>
          <a:off x="886744" y="7362056"/>
          <a:ext cx="20810313" cy="51378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513168"/>
                <a:gridCol w="936104"/>
                <a:gridCol w="9361041"/>
              </a:tblGrid>
              <a:tr h="8782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РЕАГИРУЮЩИЕ ВЕЩЕСТВА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ПРИЗНАК РЕАКЦИИ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4259674">
                <a:tc>
                  <a:txBody>
                    <a:bodyPr/>
                    <a:lstStyle/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карбонат натрия и хлорид </a:t>
                      </a:r>
                      <a:r>
                        <a:rPr lang="ru-RU" sz="4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кальция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хлорид алюминия и гидроксид кальция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сульфат аммония и гидроксид лития</a:t>
                      </a:r>
                      <a:endParaRPr lang="ru-RU" sz="4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выпадение белого осадка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выпадение чёрного осадка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выпадение голубого </a:t>
                      </a:r>
                      <a:r>
                        <a:rPr lang="ru-RU" sz="4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осадка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4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выделение бесцветного газа с резким запахом</a:t>
                      </a:r>
                      <a:endParaRPr lang="ru-RU" sz="4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345128" y="11029559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(114)</a:t>
            </a:r>
            <a:endParaRPr lang="ru-RU" sz="54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3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№13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Электролиты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неэлектролиты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Катионы и анионы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 descr="C:\Users\User\Downloads\2023-11-01_01-37-2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2" y="3185592"/>
            <a:ext cx="84963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ownloads\2023-11-01_01-39-3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800" y="2847006"/>
            <a:ext cx="12263319" cy="861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2768" y="2876480"/>
            <a:ext cx="2160240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3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Впишите  </a:t>
            </a:r>
            <a:r>
              <a:rPr lang="ru-RU" sz="36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вместо пробелов необходимые слова.</a:t>
            </a:r>
          </a:p>
          <a:p>
            <a:pPr>
              <a:spcBef>
                <a:spcPts val="600"/>
              </a:spcBef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Вещества -  электролиты, которые при диссоциации в растворе образуют катионы водорода, называются _______, гидроксид анионы __________, катионы металла и анионы ________. Сильными называются электролиты, которые в растворе распадаются на ионы  более чем на __%, слабыми ___%.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19192" y="737320"/>
            <a:ext cx="17857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№13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Электролиты </a:t>
            </a: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0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неэлектролиты</a:t>
            </a: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Катионы и </a:t>
            </a:r>
            <a:r>
              <a:rPr lang="ru-RU" sz="4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анионы. Примеры карточек</a:t>
            </a:r>
            <a:endParaRPr lang="ru-RU" sz="40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2768" y="6425952"/>
            <a:ext cx="2217846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36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2. Запишите </a:t>
            </a:r>
            <a:r>
              <a:rPr lang="ru-RU" sz="36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полные и сокращенные ионные уравнения для следующих реакций. Назовите все вещества:</a:t>
            </a:r>
            <a:endParaRPr lang="ru-RU" sz="3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BaCl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AgNO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AgCl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;                    б)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HBr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KBr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↑	</a:t>
            </a:r>
          </a:p>
          <a:p>
            <a:pPr>
              <a:spcBef>
                <a:spcPts val="600"/>
              </a:spcBef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(ОН)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HN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→ 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                 г)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BaS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NiCl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BaCl</a:t>
            </a:r>
            <a:r>
              <a:rPr lang="ru-RU" sz="3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NiS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02768" y="9378280"/>
            <a:ext cx="2282653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4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 сокращенному ионному уравнению подберите полное ионное и молекулярное уравнение. Назовите вещества:</a:t>
            </a:r>
            <a:endParaRPr lang="ru-RU" sz="4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 Fe</a:t>
            </a:r>
            <a:r>
              <a:rPr lang="en-US" sz="4000" b="1" baseline="30000" dirty="0"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+ 3OH</a:t>
            </a:r>
            <a:r>
              <a:rPr lang="en-US" sz="4000" b="1" baseline="30000" dirty="0"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→ Fe(OH)</a:t>
            </a:r>
            <a:r>
              <a:rPr lang="en-US" sz="40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↓         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)2H</a:t>
            </a:r>
            <a:r>
              <a:rPr lang="en-US" sz="40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+ CO</a:t>
            </a:r>
            <a:r>
              <a:rPr lang="en-US" sz="40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baseline="30000" dirty="0">
                <a:latin typeface="Times New Roman" pitchFamily="18" charset="0"/>
                <a:cs typeface="Times New Roman" pitchFamily="18" charset="0"/>
              </a:rPr>
              <a:t>2—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→ CO</a:t>
            </a:r>
            <a:r>
              <a:rPr lang="en-US" sz="4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↑ + H</a:t>
            </a:r>
            <a:r>
              <a:rPr lang="en-US" sz="4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O        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)2Ag</a:t>
            </a:r>
            <a:r>
              <a:rPr lang="en-US" sz="40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+ CO</a:t>
            </a:r>
            <a:r>
              <a:rPr lang="en-US" sz="40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baseline="30000" dirty="0">
                <a:latin typeface="Times New Roman" pitchFamily="18" charset="0"/>
                <a:cs typeface="Times New Roman" pitchFamily="18" charset="0"/>
              </a:rPr>
              <a:t>2—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→ Ag</a:t>
            </a:r>
            <a:r>
              <a:rPr lang="en-US" sz="4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40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↓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№14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Реакции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ионного обмена и условия их осуществления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2023-11-01_17-15-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3185592"/>
            <a:ext cx="12115775" cy="786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ownloads\2023-11-01_17-20-1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527" y="4265712"/>
            <a:ext cx="1056674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651414" y="3082614"/>
            <a:ext cx="5826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295985" y="159764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</a:t>
            </a:r>
            <a:endParaRPr lang="en-US" sz="7200" b="1" dirty="0" smtClean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Атомы </a:t>
            </a: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молекулы. Химический элемент. Простые и сложные </a:t>
            </a:r>
            <a:r>
              <a:rPr lang="ru-RU" sz="4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вещества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0546" y="3473624"/>
            <a:ext cx="11542504" cy="9664184"/>
          </a:xfrm>
          <a:prstGeom prst="rect">
            <a:avLst/>
          </a:prstGeom>
          <a:ln w="28575">
            <a:solidFill>
              <a:srgbClr val="9148C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 1: </a:t>
            </a:r>
          </a:p>
          <a:p>
            <a:pPr>
              <a:spcBef>
                <a:spcPts val="1800"/>
              </a:spcBef>
            </a:pP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Выберите два высказывания, в которых говорится о железе как химическом элементе.</a:t>
            </a:r>
          </a:p>
          <a:p>
            <a:pPr>
              <a:spcBef>
                <a:spcPts val="1800"/>
              </a:spcBef>
            </a:pP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Железо реагирует с хлором.</a:t>
            </a:r>
          </a:p>
          <a:p>
            <a:pPr>
              <a:spcBef>
                <a:spcPts val="1800"/>
              </a:spcBef>
            </a:pP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Железо быстро ржавеет во влажном воздухе.</a:t>
            </a:r>
          </a:p>
          <a:p>
            <a:pPr>
              <a:spcBef>
                <a:spcPts val="1800"/>
              </a:spcBef>
            </a:pP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Пирит является сырьём для получения железа.</a:t>
            </a:r>
          </a:p>
          <a:p>
            <a:pPr>
              <a:spcBef>
                <a:spcPts val="1800"/>
              </a:spcBef>
            </a:pP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4) Гемоглобин, содержащий железо, переносит кислород.</a:t>
            </a:r>
          </a:p>
          <a:p>
            <a:pPr>
              <a:spcBef>
                <a:spcPts val="1800"/>
              </a:spcBef>
            </a:pP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5) В состав ржавчины входит железо.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606842"/>
              </p:ext>
            </p:extLst>
          </p:nvPr>
        </p:nvGraphicFramePr>
        <p:xfrm>
          <a:off x="13056096" y="4481736"/>
          <a:ext cx="10873208" cy="62026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4366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366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Химический элемент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Простое вещество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000">
                <a:tc>
                  <a:txBody>
                    <a:bodyPr/>
                    <a:lstStyle/>
                    <a:p>
                      <a:pPr marL="514350" indent="-514350">
                        <a:buAutoNum type="arabicPeriod"/>
                      </a:pP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Относительная атомная масса </a:t>
                      </a:r>
                      <a:r>
                        <a:rPr lang="ru-RU" sz="3200" b="1" i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элемента</a:t>
                      </a: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равна … 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</a:t>
                      </a:r>
                      <a:r>
                        <a:rPr lang="ru-RU" sz="3200" b="1" i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Элемент </a:t>
                      </a: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входит в состав…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</a:t>
                      </a:r>
                      <a:r>
                        <a:rPr lang="ru-RU" sz="3200" b="1" i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Элемент</a:t>
                      </a: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имеет изотопы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 Вещество состоит из химического </a:t>
                      </a:r>
                      <a:r>
                        <a:rPr lang="ru-RU" sz="3200" b="1" i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элемента</a:t>
                      </a:r>
                      <a:r>
                        <a:rPr lang="ru-RU" sz="3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 </a:t>
                      </a:r>
                      <a:r>
                        <a:rPr lang="ru-RU" sz="3200" b="1" i="1" kern="1200" dirty="0" smtClean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Элемент</a:t>
                      </a:r>
                      <a:r>
                        <a:rPr lang="ru-RU" sz="3200" b="0" i="0" kern="1200" dirty="0" smtClean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содержится в природе, в организме, в продуктах питания, в лекарствах </a:t>
                      </a:r>
                      <a:endParaRPr lang="ru-RU" sz="3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3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3200" b="1" i="1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Простое</a:t>
                      </a:r>
                      <a:r>
                        <a:rPr lang="ru-RU" sz="3200" b="1" i="1" baseline="0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вещество </a:t>
                      </a: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имеет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физические свойства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3200" b="1" i="1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Простое</a:t>
                      </a:r>
                      <a:r>
                        <a:rPr lang="ru-RU" sz="3200" b="1" i="1" baseline="0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вещество </a:t>
                      </a: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имеет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химические  свойства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Что-то является сырьем для получения </a:t>
                      </a:r>
                      <a:r>
                        <a:rPr lang="ru-RU" sz="3200" b="1" i="1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простого</a:t>
                      </a:r>
                      <a:r>
                        <a:rPr lang="ru-RU" sz="3200" b="1" i="1" baseline="0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вещества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ru-RU" sz="3200" b="1" i="1" baseline="0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Простое вещество</a:t>
                      </a:r>
                      <a:r>
                        <a:rPr lang="ru-RU" sz="3200" b="0" i="0" baseline="0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3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имеет молекулярную массу</a:t>
                      </a:r>
                    </a:p>
                    <a:p>
                      <a:pPr marL="0" indent="0">
                        <a:buNone/>
                      </a:pPr>
                      <a:endParaRPr lang="ru-RU" sz="3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696056" y="10674424"/>
            <a:ext cx="1144927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Рекомендации</a:t>
            </a:r>
          </a:p>
          <a:p>
            <a:pPr algn="ctr">
              <a:spcBef>
                <a:spcPts val="600"/>
              </a:spcBef>
            </a:pPr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Внимательно прочитать и анализировать  задание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№15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-восстановительные реакции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2808" y="2676312"/>
            <a:ext cx="2095432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- восстановительные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реакции (ОВР), в процессе которых происходит изменение степеней окисления химических элементов.</a:t>
            </a:r>
          </a:p>
          <a:p>
            <a:pPr lvl="0" algn="ctr"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ПАМЯТКА - ПОДСКАЗКА</a:t>
            </a: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-Если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реакции участвует простое вещество – это всегда ОВР!!!</a:t>
            </a: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-Реакции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замещения – это всегда ОВР!!!</a:t>
            </a: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-Реакции 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обмена всегда не ОВР</a:t>
            </a: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</p:txBody>
      </p:sp>
      <p:pic>
        <p:nvPicPr>
          <p:cNvPr id="2050" name="Picture 2" descr="C:\Users\User\Downloads\2023-11-03_23-49-4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92" y="7938120"/>
            <a:ext cx="1458637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№15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-восстановительные реакции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2848" y="2676312"/>
            <a:ext cx="20954328" cy="1071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4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1.Окислитель </a:t>
            </a: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принимает электроны, происходит процесс восстановления. С.О. элемента при этом уменьшается.</a:t>
            </a:r>
          </a:p>
          <a:p>
            <a:pPr>
              <a:spcBef>
                <a:spcPts val="600"/>
              </a:spcBef>
            </a:pP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2.Восстановитель отдает электроны, происходит процесс окисления. С.О. элемента возрастает.</a:t>
            </a:r>
          </a:p>
          <a:p>
            <a:pPr>
              <a:spcBef>
                <a:spcPts val="600"/>
              </a:spcBef>
            </a:pP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3. Атомы с минимальными значениями степени окисления могут быть только восстановителями.</a:t>
            </a:r>
          </a:p>
          <a:p>
            <a:pPr>
              <a:spcBef>
                <a:spcPts val="600"/>
              </a:spcBef>
            </a:pP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4. Атомы с максимальными значениями степени окисления могут быть только окислителями.</a:t>
            </a:r>
          </a:p>
          <a:p>
            <a:pPr>
              <a:spcBef>
                <a:spcPts val="600"/>
              </a:spcBef>
            </a:pP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5. Атомы с промежуточными значениями степени окисления могут быть и окислителями, и восстановителями.</a:t>
            </a:r>
          </a:p>
          <a:p>
            <a:pPr>
              <a:spcBef>
                <a:spcPts val="600"/>
              </a:spcBef>
            </a:pPr>
            <a:r>
              <a:rPr lang="ru-RU" sz="4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Важнейшие восстановители</a:t>
            </a:r>
            <a:r>
              <a:rPr lang="ru-RU" sz="4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металлы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водород H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уголь C; оксид углерода(II) CO; сероводород H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S, сульфиды K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S; </a:t>
            </a:r>
            <a:r>
              <a:rPr lang="ru-RU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галогеноводороды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HI, </a:t>
            </a:r>
            <a:r>
              <a:rPr lang="ru-RU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HBr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аммиак NH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ru-RU" sz="4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Важнейшие окислители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галогены F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Cl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кислород O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озон O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соединения марганца KMnO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азотная кислота HNO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её соли KNO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концентрированная серная кислота H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sz="44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ионы металлов.</a:t>
            </a:r>
          </a:p>
        </p:txBody>
      </p:sp>
    </p:spTree>
    <p:extLst>
      <p:ext uri="{BB962C8B-B14F-4D97-AF65-F5344CB8AC3E}">
        <p14:creationId xmlns:p14="http://schemas.microsoft.com/office/powerpoint/2010/main" val="14399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№15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- восстановительные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реакции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2848" y="2866246"/>
            <a:ext cx="22034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ТРЕНАЖЕР</a:t>
            </a:r>
          </a:p>
          <a:p>
            <a:pPr algn="ctr">
              <a:spcBef>
                <a:spcPts val="600"/>
              </a:spcBef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Указать окислитель и восстановитель, </a:t>
            </a:r>
          </a:p>
          <a:p>
            <a:pPr algn="ctr">
              <a:spcBef>
                <a:spcPts val="600"/>
              </a:spcBef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показать прием или отдача электронов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6824" y="6851035"/>
            <a:ext cx="3744416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→S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+6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+6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-2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+4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-2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+4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+6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+6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6)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→S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67264" y="6950652"/>
            <a:ext cx="5588086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+5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→N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→N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+5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→N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-3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→N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+5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→N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+1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83688" y="7506072"/>
            <a:ext cx="432048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1) С</a:t>
            </a:r>
            <a:r>
              <a:rPr lang="en-US" sz="54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-4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2) С</a:t>
            </a:r>
            <a:r>
              <a:rPr lang="ru-RU" sz="5400" b="1" baseline="30000" dirty="0" smtClean="0"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+2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3) С</a:t>
            </a:r>
            <a:r>
              <a:rPr lang="ru-RU" sz="5400" b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→С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+4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4) С</a:t>
            </a:r>
            <a:r>
              <a:rPr lang="ru-RU" sz="5400" b="1" baseline="30000" dirty="0" smtClean="0">
                <a:latin typeface="Times New Roman" pitchFamily="18" charset="0"/>
                <a:cs typeface="Times New Roman" pitchFamily="18" charset="0"/>
              </a:rPr>
              <a:t>+4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→С</a:t>
            </a:r>
            <a:r>
              <a:rPr lang="ru-RU" sz="54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ownloads\2023-11-04_00-07-5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112" y="6353944"/>
            <a:ext cx="1094521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69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№15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- восстановительные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реакции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2848" y="2866246"/>
            <a:ext cx="22034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2968" y="3977680"/>
            <a:ext cx="18146016" cy="9766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Установите соответствие между схемой процесса, происходящего в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восстановительной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реакции и названием этого процесса: к каждой позиции, обозначенной буквой, подберите соответствующую позицию, обозначенную цифрой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7496"/>
              </p:ext>
            </p:extLst>
          </p:nvPr>
        </p:nvGraphicFramePr>
        <p:xfrm>
          <a:off x="4589011" y="7873041"/>
          <a:ext cx="16909183" cy="45526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654189"/>
                <a:gridCol w="10254994"/>
              </a:tblGrid>
              <a:tr h="1834761">
                <a:tc>
                  <a:txBody>
                    <a:bodyPr/>
                    <a:lstStyle/>
                    <a:p>
                      <a:pPr indent="2381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СХЕМА ПРОЦЕССА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2381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ПРОЦЕССА</a:t>
                      </a:r>
                      <a:endParaRPr lang="ru-RU" sz="44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2705884">
                <a:tc>
                  <a:txBody>
                    <a:bodyPr/>
                    <a:lstStyle/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  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  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  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окисление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</a:t>
                      </a:r>
                      <a:r>
                        <a:rPr lang="ru-RU" sz="5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Восстановление     </a:t>
                      </a:r>
                      <a:r>
                        <a:rPr lang="ru-RU" sz="5400" b="1" i="1" dirty="0" smtClean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(112)</a:t>
                      </a:r>
                      <a:endParaRPr lang="ru-RU" sz="54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  <p:pic>
        <p:nvPicPr>
          <p:cNvPr id="4099" name="Рисунок 196" descr="Описание: https://ege.sdamgia.ru/formula/4d/4db349924e2b189280d3d8b8b33bea45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52" y="9707285"/>
            <a:ext cx="3042928" cy="69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197" descr="Описание: https://ege.sdamgia.ru/formula/09/09fff0c45709a6be6a292f626a9c6c3f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52" y="10610460"/>
            <a:ext cx="3618992" cy="77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198" descr="Описание: https://ege.sdamgia.ru/formula/db/db9d790481f205ba80d9ed5c367091dc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11363300"/>
            <a:ext cx="3888432" cy="7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9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№16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Безопасность в лаборатории. Смеси. Химическое загрязнение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ownloads\2023-11-04_00-16-3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8" y="3185592"/>
            <a:ext cx="22826536" cy="922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№16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Безопасность в лаборатории. Смеси. Химическое загрязнение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8752" y="3507309"/>
            <a:ext cx="21674408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Принимать пищу в лаборатории можно, но только в отведенном для этого месте.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При ознакомлении с запахом вещества открытую пробирку или колбу аккуратно подносят к носу и глубоко вдыхают пары.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Намагничивание относят к физическим способам разделения смеси.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4) Смесь воды и бензина нельзя разделить с помощью делительной воронки.</a:t>
            </a:r>
          </a:p>
          <a:p>
            <a:pPr>
              <a:spcBef>
                <a:spcPts val="600"/>
              </a:spcBef>
            </a:pP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Запишите </a:t>
            </a: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поле ответа номер(а) верного (-ых) суждения (-й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8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(34)</a:t>
            </a:r>
            <a:endParaRPr lang="ru-RU" sz="80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10797558" y="2676312"/>
            <a:ext cx="3266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08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19192" y="737320"/>
            <a:ext cx="17857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№17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Среда водных растворов. Качественные реакции неорганических соединений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ownloads\2023-11-04_00-24-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6" y="4697760"/>
            <a:ext cx="9865096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wnloads\2023-11-04_00-26-1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952" y="3395817"/>
            <a:ext cx="11593288" cy="929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2258600"/>
            <a:ext cx="24073320" cy="112371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19192" y="737320"/>
            <a:ext cx="17857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№17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Среда водных растворов. Качественные реакции неорганических соединений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43728" y="3608324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9" t="32410" r="15637" b="15934"/>
          <a:stretch/>
        </p:blipFill>
        <p:spPr bwMode="auto">
          <a:xfrm>
            <a:off x="2110880" y="4769768"/>
            <a:ext cx="18988552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53040" y="9234264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(234)</a:t>
            </a:r>
            <a:endParaRPr lang="ru-RU" sz="72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2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№18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Вычисление массовой доли химического элемента в веществе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546" y="4697760"/>
            <a:ext cx="23618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Вычислите в процентах массовую водорода  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дигидрофосфате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кальция.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Запишите число с точностью до целых.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1773" y="3257600"/>
            <a:ext cx="3960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ownloads\2023-11-04_00-38-5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24" y="6858000"/>
            <a:ext cx="942022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528704" y="5810615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РАСЧЕТЫ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20092" y="6977488"/>
            <a:ext cx="11017224" cy="4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6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ru-RU" sz="60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6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) = 234 г/моль</a:t>
            </a:r>
          </a:p>
          <a:p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= 4/234•100% = 1.7%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en-US" sz="6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№19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Вычисления массы элемента по его массовой доле в веществе</a:t>
            </a:r>
            <a:endParaRPr lang="ru-RU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59752" y="2940487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8872" y="3977680"/>
            <a:ext cx="21010780" cy="7543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подкормки растений в почву вносят 6 г фосфора на один квадратный метр. Какую массу (в граммах) простого суперфосфата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ru-RU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ru-RU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нужно взять для подкормки 200 м</a:t>
            </a:r>
            <a:r>
              <a:rPr lang="ru-RU" b="1" i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почвы? Запишите число с точностью до целых.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1 м</a:t>
            </a:r>
            <a:r>
              <a:rPr lang="ru-RU" sz="6000" b="1" i="1" baseline="30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    6 г фосфора                </a:t>
            </a:r>
            <a:endParaRPr lang="ru-RU" sz="6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6000" b="1" i="1" baseline="30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6000" b="1" i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200 м</a:t>
            </a:r>
            <a:r>
              <a:rPr lang="ru-RU" sz="6000" b="1" i="1" u="sng" baseline="30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6000" b="1" i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–        </a:t>
            </a:r>
            <a:r>
              <a:rPr lang="en-US" sz="6000" b="1" i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6000" b="1" i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 (P) =1200 </a:t>
            </a:r>
            <a:r>
              <a:rPr lang="ru-RU" sz="6000" b="1" i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 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03968" y="6713984"/>
            <a:ext cx="1051316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60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sz="6000" b="1" i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6000" b="1" i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6000" b="1" i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      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-2P</a:t>
            </a:r>
            <a:endParaRPr lang="ru-RU" sz="6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234</a:t>
            </a:r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г/моль</a:t>
            </a:r>
            <a:r>
              <a:rPr lang="en-US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        </a:t>
            </a:r>
            <a:r>
              <a:rPr lang="en-US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62</a:t>
            </a:r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6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b="1" i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X    -    </a:t>
            </a:r>
            <a:r>
              <a:rPr lang="ru-RU" sz="6000" b="1" i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6000" b="1" i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1200</a:t>
            </a:r>
            <a:r>
              <a:rPr lang="ru-RU" sz="6000" b="1" i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6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 (</a:t>
            </a:r>
            <a:r>
              <a:rPr lang="en-US" sz="60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sz="6000" b="1" i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6000" b="1" i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6000" b="1" i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) =4529 </a:t>
            </a:r>
            <a:r>
              <a:rPr lang="ru-RU" sz="6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 </a:t>
            </a:r>
            <a:endParaRPr lang="ru-RU" sz="6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68264" y="11105272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en-US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4529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94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526704" y="3459083"/>
            <a:ext cx="7272808" cy="8712968"/>
          </a:xfrm>
          <a:prstGeom prst="rect">
            <a:avLst/>
          </a:prstGeom>
        </p:spPr>
        <p:txBody>
          <a:bodyPr vert="horz" lIns="217705" tIns="108852" rIns="217705" bIns="108852" rtlCol="0" anchor="t">
            <a:noAutofit/>
          </a:bodyPr>
          <a:lstStyle>
            <a:lvl1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6880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5404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3928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2451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 данном рисунке изображена модель атома</a:t>
            </a:r>
          </a:p>
          <a:p>
            <a:pPr>
              <a:buFont typeface="Wingdings" pitchFamily="2" charset="2"/>
              <a:buChar char="§"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1.Хлора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2. Азота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3. Магния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4. Фтора</a:t>
            </a:r>
          </a:p>
          <a:p>
            <a:r>
              <a:rPr lang="ru-RU" sz="4000" b="1" i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Ответ 4</a:t>
            </a:r>
            <a:endParaRPr lang="ru-RU" sz="4000" b="1" i="1" u="sng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008" y="5273824"/>
            <a:ext cx="475252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3"/>
          <p:cNvSpPr txBox="1">
            <a:spLocks/>
          </p:cNvSpPr>
          <p:nvPr/>
        </p:nvSpPr>
        <p:spPr>
          <a:xfrm>
            <a:off x="8015536" y="2940486"/>
            <a:ext cx="15985776" cy="9750162"/>
          </a:xfrm>
          <a:prstGeom prst="rect">
            <a:avLst/>
          </a:prstGeom>
        </p:spPr>
        <p:txBody>
          <a:bodyPr vert="horz" lIns="217705" tIns="108852" rIns="217705" bIns="108852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just">
              <a:spcBef>
                <a:spcPts val="600"/>
              </a:spcBef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endParaRPr lang="ru-RU" sz="8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endParaRPr lang="ru-RU" sz="8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8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ПРАВИЛА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1.Число электронов в атоме равно порядковому номеру элемента в Периодической системе</a:t>
            </a:r>
          </a:p>
          <a:p>
            <a:pPr algn="just">
              <a:spcBef>
                <a:spcPts val="600"/>
              </a:spcBef>
            </a:pP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2.                              </a:t>
            </a:r>
            <a:r>
              <a:rPr lang="en-US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A= Z+N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где</a:t>
            </a:r>
            <a:endParaRPr lang="en-US" sz="4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– атомная масса элемента (сумма количества протонов и нейтронов)</a:t>
            </a:r>
            <a:endParaRPr lang="en-US" sz="4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–заряд ядра, порядковый номер, количество протонов и также электронов элемента</a:t>
            </a:r>
            <a:endParaRPr lang="en-US" sz="4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– количество нейтронов </a:t>
            </a:r>
          </a:p>
          <a:p>
            <a:pPr algn="just">
              <a:spcBef>
                <a:spcPts val="600"/>
              </a:spcBef>
            </a:pP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Число электронов на последнем (внешнем) слое определяется по номеру группы химического 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элемента.</a:t>
            </a:r>
          </a:p>
          <a:p>
            <a:pPr algn="just">
              <a:spcBef>
                <a:spcPts val="600"/>
              </a:spcBef>
            </a:pP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4. Число </a:t>
            </a:r>
            <a:r>
              <a:rPr lang="ru-RU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электронных 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слоев (энергетических уровней) </a:t>
            </a:r>
            <a:r>
              <a:rPr lang="ru-RU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атоме равно номеру периода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spcBef>
                <a:spcPts val="600"/>
              </a:spcBef>
            </a:pP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Изотопы 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–имеют одинаковый </a:t>
            </a:r>
            <a:r>
              <a:rPr lang="ru-RU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заряд ядра, но разную атомную </a:t>
            </a: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массу (разное количество нейтронов).</a:t>
            </a:r>
            <a:endParaRPr lang="ru-RU" sz="4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endParaRPr lang="ru-RU" sz="4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19192" y="737320"/>
            <a:ext cx="1785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</a:t>
            </a:r>
            <a:r>
              <a:rPr lang="en-US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Строение атома. Строение электронных оболочек атомов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0008" y="-5367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№20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-восстановительные реакции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5736" y="2995291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98712" y="4125178"/>
            <a:ext cx="2261051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Используя метод электронного баланса, составьте уравнение реакции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MnSO</a:t>
            </a:r>
            <a:r>
              <a:rPr kumimoji="0" lang="en-US" b="1" i="1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+KMnO</a:t>
            </a:r>
            <a:r>
              <a:rPr kumimoji="0" lang="en-US" b="1" i="1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+H</a:t>
            </a:r>
            <a:r>
              <a:rPr kumimoji="0" lang="en-US" b="1" i="1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MnO</a:t>
            </a:r>
            <a:r>
              <a:rPr lang="en-US" b="1" i="1" baseline="-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+K</a:t>
            </a:r>
            <a:r>
              <a:rPr lang="en-US" b="1" i="1" baseline="-30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</a:t>
            </a:r>
            <a:r>
              <a:rPr lang="en-US" b="1" i="1" baseline="-30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en-US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+H</a:t>
            </a:r>
            <a:r>
              <a:rPr lang="en-US" b="1" i="1" baseline="-30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</a:t>
            </a:r>
            <a:r>
              <a:rPr lang="en-US" b="1" i="1" baseline="-30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Рисунок 4" descr="Описание: https://konspekta.net/lektsiiorgimg/baza11/1966771002215.files/image35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301" y="5793121"/>
            <a:ext cx="1575083" cy="80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525884" y="6994178"/>
            <a:ext cx="1251817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Определите окислитель и восстановитель.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0008" y="-5367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№20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-восстановительные реакции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9192" y="2672659"/>
            <a:ext cx="17747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КРИТЕРИИ ОЦЕНИВАНИЯ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5948"/>
              </p:ext>
            </p:extLst>
          </p:nvPr>
        </p:nvGraphicFramePr>
        <p:xfrm>
          <a:off x="848620" y="3494215"/>
          <a:ext cx="22997171" cy="97840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696983"/>
                <a:gridCol w="2300188"/>
              </a:tblGrid>
              <a:tr h="310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верного ответа и указания по оцениванию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(допускаются иные формулировки ответа, не искажающие его смысла)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Баллы</a:t>
                      </a:r>
                      <a:endParaRPr lang="ru-RU" sz="4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5755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Элементы ответа: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 электронный баланс: </a:t>
                      </a:r>
                    </a:p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2| Mn</a:t>
                      </a:r>
                      <a:r>
                        <a:rPr lang="ru-RU" sz="4000" b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+7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+ 3ē → Mn</a:t>
                      </a:r>
                      <a:r>
                        <a:rPr lang="ru-RU" sz="4000" b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+4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3| Mn</a:t>
                      </a:r>
                      <a:r>
                        <a:rPr lang="ru-RU" sz="4000" b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- 2ē → Mn</a:t>
                      </a:r>
                      <a:r>
                        <a:rPr lang="ru-RU" sz="4000" b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+4</a:t>
                      </a:r>
                      <a:endParaRPr lang="ru-RU" sz="4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Расставлены коэффициенты в уравнении реакции: 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3MnSO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+2KMnO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+ 2H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 = 5MnO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K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+2H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en-US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4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Указано, что </a:t>
                      </a:r>
                      <a:r>
                        <a:rPr lang="en-US" sz="4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KMnO</a:t>
                      </a:r>
                      <a:r>
                        <a:rPr lang="ru-RU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(или марганец в степени окисления +7) является окислителем, а </a:t>
                      </a:r>
                      <a:r>
                        <a:rPr lang="en-US" sz="4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MnSO</a:t>
                      </a:r>
                      <a:r>
                        <a:rPr lang="ru-RU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(или марганец  в степени окисления +2) – восстановителем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5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 правильный и полный, включает все названные выше элементы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5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записаны два элемента ответа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5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 один элемент ответа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5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элементы ответа записаны неверно или отсутствуют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5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Максимальный балл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04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0008" y="-5367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№20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Окислительно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-восстановительные реакции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9192" y="2672659"/>
            <a:ext cx="17747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ТРЕНАЖЕР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8978" y="3503656"/>
            <a:ext cx="21145538" cy="909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+NaOH=Na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CrO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+Na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2) С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uSO4+NaI=CuI+Na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SO4+I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FeSO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+KClO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+KOH=K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+KCl+K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KMnO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+HCl 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=MnCl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+Cl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+KCl+H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en-US" sz="5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+Na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O=CaCl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+S+NaOH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+CuO=Cu+N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7) С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u+HNO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4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разб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.)=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u(NO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+NO+H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8) 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KMnO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+FeSO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=MnSO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+S+Fe</a:t>
            </a: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9) 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+KNO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+KOH=K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CrO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+KNO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10) С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uS+HNO</a:t>
            </a:r>
            <a:r>
              <a:rPr lang="en-US" sz="2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4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конц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.)=</a:t>
            </a:r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uSO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5400" b="1" baseline="-25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ru-RU" sz="5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5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№21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свойства простых и сложных веществ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11183888" y="3401616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00" y="5057800"/>
            <a:ext cx="18222678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9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№21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Химические свойства простых и сложных веществ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4919192" y="2768645"/>
            <a:ext cx="16489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Критерии оценивания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667947"/>
              </p:ext>
            </p:extLst>
          </p:nvPr>
        </p:nvGraphicFramePr>
        <p:xfrm>
          <a:off x="886744" y="3599641"/>
          <a:ext cx="21098343" cy="89954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131403"/>
                <a:gridCol w="3966940"/>
              </a:tblGrid>
              <a:tr h="12093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верного ответа и указания по оцениванию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(допускаются иные формулировки ответа, не искажающие его смысла)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Баллы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051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Элементы ответа: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Написаны уравнения реакций, соответствующие схеме превращений: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+6HBr </a:t>
                      </a:r>
                      <a:r>
                        <a:rPr lang="en-US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2AlBr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 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3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3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AlBr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3NaOH = Al(OH)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3NaBr</a:t>
                      </a:r>
                      <a:endParaRPr lang="ru-RU" sz="3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Al(OH)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3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NaOH</a:t>
                      </a:r>
                      <a:r>
                        <a:rPr lang="ru-RU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Na[Al(OH</a:t>
                      </a:r>
                      <a:r>
                        <a:rPr lang="ru-RU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ru-RU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lang="ru-RU" sz="3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Составлено сокращенное ионное уравнение второго превращения: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4)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lang="en-US" sz="3200" b="1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3+-</a:t>
                      </a: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3OH</a:t>
                      </a:r>
                      <a:r>
                        <a:rPr lang="en-US" sz="3200" b="1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Al(OH)</a:t>
                      </a:r>
                      <a:r>
                        <a:rPr lang="en-US" sz="3200" b="1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3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01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 правильный и полный, включает все названные выше элементы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01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записаны три уравнения реакций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01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записаны два уравнения реакций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01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записано одно уравнение реакций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01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уравнения реакций записаны неверно или отсутствуют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016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Максимальный балл</a:t>
                      </a:r>
                      <a:endParaRPr lang="ru-RU" sz="3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9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№22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Вычисление массовой доли растворенного вещества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0880" y="4337720"/>
            <a:ext cx="21530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 пропускания через раствор гидроксида калия 0,896 л сероводорода (н. у.) получили 440 г раствора сульфида калия. Вычислите массовую долю соли в полученном растворе.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35616" y="3185592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User\Downloads\2023-11-04_01-55-3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65" y="7199355"/>
            <a:ext cx="11809311" cy="577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ownloads\2023-11-04_02-02-4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152" y="7021252"/>
            <a:ext cx="9572625" cy="595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9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27321" y="44004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№22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Вычисление массовой доли растворенного вещества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3160" y="2768645"/>
            <a:ext cx="2030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КРИТЕРИИ ОЦЕНИВАНИЯ</a:t>
            </a:r>
            <a:endParaRPr lang="ru-RU" sz="3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402399"/>
              </p:ext>
            </p:extLst>
          </p:nvPr>
        </p:nvGraphicFramePr>
        <p:xfrm>
          <a:off x="966881" y="3545632"/>
          <a:ext cx="21818424" cy="99592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584720"/>
                <a:gridCol w="2233704"/>
              </a:tblGrid>
              <a:tr h="12138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верного ответа и указания по оцениванию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(допускаются иные формулировки ответа, не искажающие его смысла)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Баллы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6480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Элементы ответа: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Составлено уравнение реакции: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H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+2KOH = K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+ H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Рассчитано количество вещества сульфида калия, полученного в результате реакции: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(H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S) =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(H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):</a:t>
                      </a:r>
                      <a:r>
                        <a:rPr lang="en-US" sz="3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3600" b="1" baseline="-25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0,896:22,4 = 0,04моль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уравнению реакции 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)=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(H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S)= 0,04моль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Определена массовая доля сульфида калия в растворе: 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m(K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)= n(K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).  M(K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) = 0,04.110= 4,4 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w(K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)= m( K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S) .100: m (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раствора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= 4,4.100:440 = 1 %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75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 правильный и полный, включает все названные выше элементы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75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записаны два из названных выше элементов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75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 один из названных выше элементов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75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уравнения реакций записаны неверно или отсутствуют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Максимальный балл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6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</a:t>
            </a:r>
            <a:r>
              <a:rPr lang="ru-RU" sz="6000" b="1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заданиям</a:t>
            </a:r>
            <a:r>
              <a:rPr lang="ru-RU" sz="4000" b="1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№23, 24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Экспериментальная </a:t>
            </a: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задача, лабораторная работа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91600" y="325760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5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3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22421" r="15706" b="13009"/>
          <a:stretch/>
        </p:blipFill>
        <p:spPr bwMode="auto">
          <a:xfrm>
            <a:off x="2758952" y="4330459"/>
            <a:ext cx="18938104" cy="808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9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</a:t>
            </a:r>
            <a:r>
              <a:rPr lang="ru-RU" sz="6000" b="1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заданиям</a:t>
            </a:r>
            <a:r>
              <a:rPr lang="ru-RU" sz="4000" b="1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№23, 24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 defTabSz="914400" hangingPunct="1">
              <a:spcBef>
                <a:spcPts val="0"/>
              </a:spcBef>
              <a:defRPr/>
            </a:pP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Экспериментальная </a:t>
            </a: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задача, лабораторная работа</a:t>
            </a:r>
            <a:endParaRPr lang="ru-RU" sz="5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7024" y="2872879"/>
            <a:ext cx="19010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КРИТЕРИИ ОЦЕНИВАНИЯ</a:t>
            </a:r>
            <a:endParaRPr lang="ru-RU" sz="4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19218"/>
              </p:ext>
            </p:extLst>
          </p:nvPr>
        </p:nvGraphicFramePr>
        <p:xfrm>
          <a:off x="681843" y="3642320"/>
          <a:ext cx="23330726" cy="90334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869080"/>
                <a:gridCol w="2461646"/>
              </a:tblGrid>
              <a:tr h="14401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верного ответа и указания по оцениванию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(допускаются иные формулировки ответа, не искажающие его смысла)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Баллы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0177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Элементы ответа: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Составлены уравнения двух реакций, характеризующих химические свойства силиката калия, и указаны признаки их протекания: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ru-RU" sz="3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SiO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+2KCl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выпадение </a:t>
                      </a:r>
                      <a:r>
                        <a:rPr lang="ru-RU" sz="3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прозрачного 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студенистого осадка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 K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SiO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</a:t>
                      </a:r>
                      <a:r>
                        <a:rPr lang="en-US" sz="3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(NO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 CaSiO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+2KNO</a:t>
                      </a:r>
                      <a:r>
                        <a:rPr lang="en-US" sz="36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3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4)  выпадение белого осадка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98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 правильный и полный, содержит все названные элементы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98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записаны три элемента ответа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98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записаны два элемента ответа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98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записан один элемент ответа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98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элементы ответа записаны неверно или отсутствуют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98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Максимальный балл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7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9192" y="737320"/>
            <a:ext cx="17857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Ссылки на авторские материалы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742727" y="3833664"/>
            <a:ext cx="22394487" cy="529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https://infourok.ru/prezentaciya-analiz-rezultatov-vypolneniya-i-algoritm-raboty-s-zadaniyami-18-i-19-oge-po-himii-6819321.html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6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infourok.ru/sbornik-tematicheskih-zadanij-oge-po-himii-2022-5263709.html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7"/>
              </a:rPr>
              <a:t>infourok.ru/metodicheskij-material-po-himii-dlya-9-klassa-oge-po-himii-2023-teoriya-po-vsem-zadaniyam-6316014.html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5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785798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№3</a:t>
            </a:r>
            <a:endParaRPr lang="en-US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Периодический </a:t>
            </a: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закон и Периодическая система </a:t>
            </a:r>
            <a:r>
              <a:rPr lang="ru-RU" sz="4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элементов</a:t>
            </a:r>
            <a:endParaRPr lang="ru-RU" sz="44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26704" y="3905672"/>
            <a:ext cx="7704856" cy="38884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5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 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каком ряду химических элементов усиливаются неметаллические свойства соответствующих им простых веществ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102768" y="7702850"/>
            <a:ext cx="7632847" cy="4195710"/>
          </a:xfrm>
          <a:prstGeom prst="rect">
            <a:avLst/>
          </a:prstGeom>
        </p:spPr>
        <p:txBody>
          <a:bodyPr vert="horz" lIns="217705" tIns="108852" rIns="217705" bIns="108852" rtlCol="0" anchor="t">
            <a:normAutofit lnSpcReduction="10000"/>
          </a:bodyPr>
          <a:lstStyle>
            <a:lvl1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2177047" rtl="0" eaLnBrk="1" latinLnBrk="0" hangingPunct="1">
              <a:spcBef>
                <a:spcPts val="0"/>
              </a:spcBef>
              <a:buSzTx/>
              <a:buFont typeface="Arial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6880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5404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3928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2451" indent="-544262" algn="l" defTabSz="2177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AutoNum type="arabi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Al-P-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Cl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F-N-C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-Br-I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4) Si-S-P</a:t>
            </a:r>
          </a:p>
          <a:p>
            <a:r>
              <a:rPr lang="ru-RU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Ответ 1</a:t>
            </a:r>
            <a:endParaRPr lang="ru-RU" b="1" u="sng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7" name="Picture 5" descr="C:\Users\User\Downloads\2023-11-01_01-29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664" y="2922380"/>
            <a:ext cx="13969552" cy="92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12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6" y="11445058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troy-podskazka.ru/images/article/orig/2019/03/sinie-i-golubye-piony-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864" y="9666312"/>
            <a:ext cx="4558419" cy="2849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fsd.multiurok.ru/html/2018/03/04/s_5a9bb8292d99e/img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36" y="1282792"/>
            <a:ext cx="14905656" cy="7382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7912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9" y="11445057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9192" y="737320"/>
            <a:ext cx="192261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№4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Валентность 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степень окисления химических элементов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978192"/>
              </p:ext>
            </p:extLst>
          </p:nvPr>
        </p:nvGraphicFramePr>
        <p:xfrm>
          <a:off x="670718" y="3689652"/>
          <a:ext cx="10441161" cy="881165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11474"/>
                <a:gridCol w="2774402"/>
                <a:gridCol w="2002958"/>
                <a:gridCol w="2952327"/>
              </a:tblGrid>
              <a:tr h="66116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постоянные</a:t>
                      </a:r>
                      <a:endParaRPr lang="ru-RU" sz="36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переменные</a:t>
                      </a:r>
                      <a:endParaRPr lang="ru-RU" sz="36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ХЭ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валентность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ХЭ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валентность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H, </a:t>
                      </a:r>
                      <a:r>
                        <a:rPr lang="ru-RU" sz="3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Ag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Br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(III, V, VII)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Be, Mg, Ca, Ba, O, Zn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Hg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II, 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Al, В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II, III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719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217704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кроме</a:t>
                      </a:r>
                      <a:r>
                        <a:rPr lang="ru-RU" sz="3600" b="1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</a:t>
                      </a:r>
                      <a:endParaRPr lang="ru-RU" sz="36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II, IV, VI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Mn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II, IV, VII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III, VI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en-US" sz="3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3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III, V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6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C, Si</a:t>
                      </a:r>
                      <a:endParaRPr lang="ru-RU" sz="3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 (II)</a:t>
                      </a:r>
                      <a:endParaRPr lang="ru-RU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335620"/>
              </p:ext>
            </p:extLst>
          </p:nvPr>
        </p:nvGraphicFramePr>
        <p:xfrm>
          <a:off x="11687944" y="4265711"/>
          <a:ext cx="12097343" cy="61926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92488"/>
                <a:gridCol w="3744416"/>
                <a:gridCol w="3960439"/>
              </a:tblGrid>
              <a:tr h="88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Валентности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С.О.</a:t>
                      </a:r>
                      <a:endParaRPr lang="ru-RU" sz="4000" b="1" i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8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III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8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NF</a:t>
                      </a:r>
                      <a:r>
                        <a:rPr lang="ru-RU" sz="40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III, 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+3, 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-1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8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</a:t>
                      </a:r>
                      <a:r>
                        <a:rPr lang="ru-RU" sz="40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4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III, Н I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-3, Н +1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8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ru-RU" sz="40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4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40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4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 I, О II</a:t>
                      </a:r>
                      <a:endParaRPr lang="ru-RU" sz="4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 +1, О –1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8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lang="ru-RU" sz="40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4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II, F I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+2,</a:t>
                      </a:r>
                      <a:r>
                        <a:rPr lang="en-US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–1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8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*СО</a:t>
                      </a:r>
                      <a:endParaRPr lang="ru-RU" sz="4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III, О </a:t>
                      </a:r>
                      <a:r>
                        <a:rPr lang="ru-RU" sz="4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+2, О –2</a:t>
                      </a:r>
                      <a:endParaRPr lang="ru-RU" sz="4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687944" y="10574114"/>
            <a:ext cx="12838838" cy="3141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! Исключения</a:t>
            </a:r>
          </a:p>
          <a:p>
            <a:pPr>
              <a:spcBef>
                <a:spcPts val="600"/>
              </a:spcBef>
            </a:pPr>
            <a:r>
              <a:rPr lang="en-US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гидридах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О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пероксидах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соединениях</a:t>
            </a:r>
          </a:p>
          <a:p>
            <a:endParaRPr lang="ru-RU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9" y="11445057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15136" y="737320"/>
            <a:ext cx="18362040" cy="2787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№4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/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Валентность и степень окисления химических элементов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58484" y="4595843"/>
            <a:ext cx="19786644" cy="3311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Установите соответствие между формулой соединения и степенью окисления фосфора в этом соединении: к каждой позиции, обозначенной буквой, подберите соответствующую позицию, обозначенную цифрой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1491" y="3432930"/>
            <a:ext cx="10945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962034"/>
              </p:ext>
            </p:extLst>
          </p:nvPr>
        </p:nvGraphicFramePr>
        <p:xfrm>
          <a:off x="4806423" y="7146032"/>
          <a:ext cx="18258785" cy="38702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32472"/>
                <a:gridCol w="961594"/>
                <a:gridCol w="9764719"/>
              </a:tblGrid>
              <a:tr h="565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 СОЕДИНЕНИЯ</a:t>
                      </a:r>
                      <a:endParaRPr lang="ru-RU" sz="36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36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ОКИСЛЕНИЯ ФОСФОРА</a:t>
                      </a:r>
                      <a:endParaRPr lang="ru-RU" sz="3600" b="1" dirty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1738962">
                <a:tc>
                  <a:txBody>
                    <a:bodyPr/>
                    <a:lstStyle/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  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 H</a:t>
                      </a:r>
                      <a:r>
                        <a:rPr lang="ru-RU" sz="48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ru-RU" sz="48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48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4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  </a:t>
                      </a:r>
                      <a:endParaRPr lang="ru-RU" sz="4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4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–3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+1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+3</a:t>
                      </a:r>
                    </a:p>
                    <a:p>
                      <a:pPr indent="2381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4) +5</a:t>
                      </a:r>
                      <a:endParaRPr lang="ru-RU" sz="4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  <p:pic>
        <p:nvPicPr>
          <p:cNvPr id="1029" name="Рисунок 21" descr="Описание: https://oge.sdamgia.ru/formula/7a/7acaef56edd149c9a48260f38ce5e8dc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36" y="9522296"/>
            <a:ext cx="1061366" cy="5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Рисунок 20" descr="Описание: https://oge.sdamgia.ru/formula/5c/5cee36af535fe45b8743c56c08d584aa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20" y="8059165"/>
            <a:ext cx="1584176" cy="67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0904968" y="9754409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441</a:t>
            </a:r>
            <a:endParaRPr lang="ru-RU" sz="60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4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9" y="11445057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15136" y="737320"/>
            <a:ext cx="18362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№4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Валентность 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степень окисления химических элементов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92080" y="3545632"/>
            <a:ext cx="19786644" cy="2295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Определите валентность элемента и расставьте индексы.</a:t>
            </a:r>
          </a:p>
          <a:p>
            <a:pPr algn="just"/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5456" y="2768645"/>
            <a:ext cx="10945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ТРЕНАЖЕРЫ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721621"/>
              </p:ext>
            </p:extLst>
          </p:nvPr>
        </p:nvGraphicFramePr>
        <p:xfrm>
          <a:off x="1174776" y="5345833"/>
          <a:ext cx="21962440" cy="65662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5100"/>
                <a:gridCol w="3967348"/>
                <a:gridCol w="3888432"/>
                <a:gridCol w="3744416"/>
                <a:gridCol w="4968552"/>
                <a:gridCol w="5328592"/>
              </a:tblGrid>
              <a:tr h="872866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1100" dirty="0">
                          <a:effectLst/>
                        </a:rPr>
                        <a:t>KO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endParaRPr lang="ru-RU" sz="4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FeO</a:t>
                      </a:r>
                      <a:r>
                        <a:rPr lang="ru-RU" sz="4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(III)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endParaRPr lang="ru-RU" sz="4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endParaRPr lang="ru-RU" sz="4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r>
                        <a:rPr lang="en-US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</a:t>
                      </a:r>
                      <a:r>
                        <a:rPr lang="en-US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(II)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endParaRPr lang="ru-RU" sz="4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</a:t>
                      </a: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(V)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endParaRPr lang="ru-RU" sz="4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AlS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endParaRPr lang="ru-RU" sz="4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189213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1100">
                          <a:effectLst/>
                        </a:rPr>
                        <a:t>AlCl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NaO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NaN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KS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CrS</a:t>
                      </a: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(III)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195055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1100">
                          <a:effectLst/>
                        </a:rPr>
                        <a:t>AlO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ZnO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NaP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BaH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 (V)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AlO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366468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1100">
                          <a:effectLst/>
                        </a:rPr>
                        <a:t>FeCl (II)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Ca(OH)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ZnSO</a:t>
                      </a:r>
                      <a:r>
                        <a:rPr lang="ru-RU" sz="4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</a:t>
                      </a: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(OH)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AgNO</a:t>
                      </a:r>
                      <a:r>
                        <a:rPr lang="ru-RU" sz="4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CuBr</a:t>
                      </a: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(II)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785111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1100">
                          <a:effectLst/>
                        </a:rPr>
                        <a:t>NO</a:t>
                      </a:r>
                      <a:r>
                        <a:rPr lang="en-US" sz="1100">
                          <a:effectLst/>
                        </a:rPr>
                        <a:t>(IV)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BaCl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</a:t>
                      </a:r>
                      <a:r>
                        <a:rPr lang="en-US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</a:t>
                      </a:r>
                      <a:r>
                        <a:rPr lang="ru-RU" sz="4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KP</a:t>
                      </a:r>
                      <a:endParaRPr lang="ru-RU" sz="4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75"/>
                        </a:spcAft>
                      </a:pP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ru-RU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4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(VI)</a:t>
                      </a:r>
                      <a:endParaRPr lang="ru-RU" sz="4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45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9" y="11445057"/>
            <a:ext cx="24073320" cy="19372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6-20.userapi.com/s/v1/ig2/BRmafM3OgCy1K3TiMn9dFnGPeqjJK-3yr-kbozpgBwR0A1jZ_t87VXRWDlI3ek8AtdxSZjjyBmDXweexdGuRgMat.jpg?size=1075x1110&amp;quality=95&amp;crop=0,2,1075,1110&amp;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4330" r="9695" b="25331"/>
          <a:stretch/>
        </p:blipFill>
        <p:spPr bwMode="auto">
          <a:xfrm>
            <a:off x="310546" y="-29081"/>
            <a:ext cx="4495876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15136" y="737320"/>
            <a:ext cx="18362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Алгоритм подготовки к заданию </a:t>
            </a:r>
            <a:r>
              <a:rPr lang="ru-RU" sz="7200" b="1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№4</a:t>
            </a:r>
            <a:endParaRPr lang="ru-RU" sz="7200" b="1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Валентность 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степень окисления химических элементов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90532" y="3520655"/>
            <a:ext cx="1978664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ИЛИ </a:t>
            </a:r>
          </a:p>
          <a:p>
            <a:pPr lvl="0">
              <a:spcBef>
                <a:spcPts val="0"/>
              </a:spcBef>
            </a:pPr>
            <a:r>
              <a:rPr lang="ru-RU" sz="5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Определите </a:t>
            </a:r>
            <a:r>
              <a:rPr lang="ru-RU" sz="54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валентность химических элементов по формуле </a:t>
            </a:r>
          </a:p>
          <a:p>
            <a:pPr algn="just">
              <a:spcBef>
                <a:spcPts val="0"/>
              </a:spcBef>
            </a:pPr>
            <a:endParaRPr lang="ru-RU" sz="40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5456" y="2768645"/>
            <a:ext cx="10945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ТРЕНАЖЕРЫ</a:t>
            </a:r>
            <a:endParaRPr lang="ru-RU" sz="6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875130"/>
              </p:ext>
            </p:extLst>
          </p:nvPr>
        </p:nvGraphicFramePr>
        <p:xfrm>
          <a:off x="1966864" y="6353944"/>
          <a:ext cx="20342259" cy="49685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25805"/>
                <a:gridCol w="2505507"/>
                <a:gridCol w="2501296"/>
                <a:gridCol w="2513929"/>
                <a:gridCol w="2528668"/>
                <a:gridCol w="2501296"/>
                <a:gridCol w="2524457"/>
                <a:gridCol w="2541301"/>
              </a:tblGrid>
              <a:tr h="1242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r>
                        <a:rPr lang="en-US" sz="5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5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FeO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FeS</a:t>
                      </a: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NH</a:t>
                      </a:r>
                      <a:r>
                        <a:rPr lang="en-US" sz="5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en-US" sz="5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P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Na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   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AlCl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42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HCl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NCl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n-US" sz="5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MgO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MnO</a:t>
                      </a:r>
                      <a:r>
                        <a:rPr lang="en-US" sz="5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42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n-US" sz="5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42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KCl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ZnO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FeCl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FeO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5400" b="1" baseline="-25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5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5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HCl</a:t>
                      </a:r>
                      <a:endParaRPr lang="ru-RU" sz="5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39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</TotalTime>
  <Words>3185</Words>
  <Application>Microsoft Office PowerPoint</Application>
  <PresentationFormat>Произвольный</PresentationFormat>
  <Paragraphs>836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Разбор заданий ОГЭ по химии (методические рекомендации)  </vt:lpstr>
      <vt:lpstr>Презентация PowerPoint</vt:lpstr>
      <vt:lpstr>Презентация PowerPoint</vt:lpstr>
      <vt:lpstr>Презентация PowerPoint</vt:lpstr>
      <vt:lpstr> Пример  В каком ряду химических элементов усиливаются неметаллические свойства соответствующих им простых веществ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Разбор заданий ОГЭ по химии (методические рекомендации)  </dc:title>
  <cp:lastModifiedBy>User314</cp:lastModifiedBy>
  <cp:revision>103</cp:revision>
  <dcterms:modified xsi:type="dcterms:W3CDTF">2024-01-11T02:29:28Z</dcterms:modified>
</cp:coreProperties>
</file>